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29"/>
  </p:notesMasterIdLst>
  <p:sldIdLst>
    <p:sldId id="256" r:id="rId2"/>
    <p:sldId id="257" r:id="rId3"/>
    <p:sldId id="258" r:id="rId4"/>
    <p:sldId id="259" r:id="rId5"/>
    <p:sldId id="261" r:id="rId6"/>
    <p:sldId id="263" r:id="rId7"/>
    <p:sldId id="264" r:id="rId8"/>
    <p:sldId id="265" r:id="rId9"/>
    <p:sldId id="287" r:id="rId10"/>
    <p:sldId id="266" r:id="rId11"/>
    <p:sldId id="267" r:id="rId12"/>
    <p:sldId id="268" r:id="rId13"/>
    <p:sldId id="269" r:id="rId14"/>
    <p:sldId id="270" r:id="rId15"/>
    <p:sldId id="271" r:id="rId16"/>
    <p:sldId id="272" r:id="rId17"/>
    <p:sldId id="288" r:id="rId18"/>
    <p:sldId id="273" r:id="rId19"/>
    <p:sldId id="274" r:id="rId20"/>
    <p:sldId id="276" r:id="rId21"/>
    <p:sldId id="279" r:id="rId22"/>
    <p:sldId id="278" r:id="rId23"/>
    <p:sldId id="284" r:id="rId24"/>
    <p:sldId id="280" r:id="rId25"/>
    <p:sldId id="281" r:id="rId26"/>
    <p:sldId id="282" r:id="rId27"/>
    <p:sldId id="28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82B8E"/>
    <a:srgbClr val="FAD2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787"/>
    <p:restoredTop sz="94598"/>
  </p:normalViewPr>
  <p:slideViewPr>
    <p:cSldViewPr snapToGrid="0">
      <p:cViewPr>
        <p:scale>
          <a:sx n="85" d="100"/>
          <a:sy n="85" d="100"/>
        </p:scale>
        <p:origin x="1392" y="896"/>
      </p:cViewPr>
      <p:guideLst/>
    </p:cSldViewPr>
  </p:slideViewPr>
  <p:outlineViewPr>
    <p:cViewPr>
      <p:scale>
        <a:sx n="33" d="100"/>
        <a:sy n="33" d="100"/>
      </p:scale>
      <p:origin x="0" y="-1790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B10805-7B0A-9B4B-9C9F-AE727CE2AF15}" type="datetimeFigureOut">
              <a:rPr lang="en-US" smtClean="0"/>
              <a:t>9/29/26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29EDC4-12C5-6F4B-BEE0-219DBADE319A}" type="slidenum">
              <a:rPr lang="en-US" smtClean="0"/>
              <a:t>‹#›</a:t>
            </a:fld>
            <a:endParaRPr lang="en-US"/>
          </a:p>
        </p:txBody>
      </p:sp>
    </p:spTree>
    <p:extLst>
      <p:ext uri="{BB962C8B-B14F-4D97-AF65-F5344CB8AC3E}">
        <p14:creationId xmlns:p14="http://schemas.microsoft.com/office/powerpoint/2010/main" val="1460504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9EDC4-12C5-6F4B-BEE0-219DBADE319A}" type="slidenum">
              <a:rPr lang="en-US" smtClean="0"/>
              <a:t>3</a:t>
            </a:fld>
            <a:endParaRPr lang="en-US"/>
          </a:p>
        </p:txBody>
      </p:sp>
    </p:spTree>
    <p:extLst>
      <p:ext uri="{BB962C8B-B14F-4D97-AF65-F5344CB8AC3E}">
        <p14:creationId xmlns:p14="http://schemas.microsoft.com/office/powerpoint/2010/main" val="903541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9EDC4-12C5-6F4B-BEE0-219DBADE319A}" type="slidenum">
              <a:rPr lang="en-US" smtClean="0"/>
              <a:t>11</a:t>
            </a:fld>
            <a:endParaRPr lang="en-US"/>
          </a:p>
        </p:txBody>
      </p:sp>
    </p:spTree>
    <p:extLst>
      <p:ext uri="{BB962C8B-B14F-4D97-AF65-F5344CB8AC3E}">
        <p14:creationId xmlns:p14="http://schemas.microsoft.com/office/powerpoint/2010/main" val="10899986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29EDC4-12C5-6F4B-BEE0-219DBADE319A}" type="slidenum">
              <a:rPr lang="en-US" smtClean="0"/>
              <a:t>17</a:t>
            </a:fld>
            <a:endParaRPr lang="en-US"/>
          </a:p>
        </p:txBody>
      </p:sp>
    </p:spTree>
    <p:extLst>
      <p:ext uri="{BB962C8B-B14F-4D97-AF65-F5344CB8AC3E}">
        <p14:creationId xmlns:p14="http://schemas.microsoft.com/office/powerpoint/2010/main" val="1215612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DE51E-27E7-A1F7-62AF-2DF3DC75085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D6A228C-6DB8-3AA8-BE59-45FDA814C7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4096103-4A34-487F-BBD9-7F50443FBC07}"/>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5" name="Footer Placeholder 4">
            <a:extLst>
              <a:ext uri="{FF2B5EF4-FFF2-40B4-BE49-F238E27FC236}">
                <a16:creationId xmlns:a16="http://schemas.microsoft.com/office/drawing/2014/main" id="{13310B6B-0399-9ADB-42A4-7789374D81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7AEA56-79E4-B74A-13F1-BDBDF49676D0}"/>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1053015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B5C7C-1654-E35A-0432-B795BB1FCA1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9A53B18-D973-3BCC-B7D0-BC3DDF64421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AFB184F-F5E1-B6B0-1817-1475D01A28E3}"/>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5" name="Footer Placeholder 4">
            <a:extLst>
              <a:ext uri="{FF2B5EF4-FFF2-40B4-BE49-F238E27FC236}">
                <a16:creationId xmlns:a16="http://schemas.microsoft.com/office/drawing/2014/main" id="{F714E9DB-688F-B10B-4628-1F8AD20252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3898D-E5DE-912C-6500-14590294ADDE}"/>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2830160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970AF-90FD-A3CC-59C9-3451B3C52C7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AF68C13-2306-242D-6D84-5DCFBFBA58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F97C4AC-4B85-68C2-FA04-C247A19FEF1E}"/>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5" name="Footer Placeholder 4">
            <a:extLst>
              <a:ext uri="{FF2B5EF4-FFF2-40B4-BE49-F238E27FC236}">
                <a16:creationId xmlns:a16="http://schemas.microsoft.com/office/drawing/2014/main" id="{58B1600C-D8CD-7126-F460-87BB07E4D3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B6C9F1-94CB-17CD-D3AF-24DD13D03EC1}"/>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552517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9A359-DD50-1437-165E-07DCC14FC7E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F391B13-6D0D-08B6-B236-E4CE6657252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7125C7D-FAEF-75CD-4ADE-F4540F79E3F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5D6A6EC-E8E2-82FB-8BFB-B41F36AA1FA2}"/>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6" name="Footer Placeholder 5">
            <a:extLst>
              <a:ext uri="{FF2B5EF4-FFF2-40B4-BE49-F238E27FC236}">
                <a16:creationId xmlns:a16="http://schemas.microsoft.com/office/drawing/2014/main" id="{D8580F07-97CE-6274-9657-4F0281AFBE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9DCAF0-E266-B0C3-E90F-E1E317680065}"/>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1672687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D97E7-D474-2474-0EC4-398EA218B33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DF623E1-0704-CD10-8B29-998CEB92C8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DACE11C-D19F-BB19-83B3-16B7C26C5B5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696D8C8-F1C1-1E34-A7C3-55A43A4C1E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13C349F-1A60-68DD-4A49-CF40411F7C1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6CCFB32-EFA9-CEE7-5BC4-A1FD64DEBE7B}"/>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8" name="Footer Placeholder 7">
            <a:extLst>
              <a:ext uri="{FF2B5EF4-FFF2-40B4-BE49-F238E27FC236}">
                <a16:creationId xmlns:a16="http://schemas.microsoft.com/office/drawing/2014/main" id="{3D87FC51-6714-F068-9268-60600A3D84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2C7666-49DC-580F-582A-5AAAA7919970}"/>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2105322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B85E-DC20-308F-291B-4986DEEAB8F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5553068-02FF-69D1-F737-84912DCA458C}"/>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4" name="Footer Placeholder 3">
            <a:extLst>
              <a:ext uri="{FF2B5EF4-FFF2-40B4-BE49-F238E27FC236}">
                <a16:creationId xmlns:a16="http://schemas.microsoft.com/office/drawing/2014/main" id="{23559B43-807F-7474-48ED-4F246644D3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50EDC9-DB60-785C-19C1-801B2FB7CF39}"/>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1065003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5DC5B1-45EA-82F3-475C-D1145FDE336A}"/>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3" name="Footer Placeholder 2">
            <a:extLst>
              <a:ext uri="{FF2B5EF4-FFF2-40B4-BE49-F238E27FC236}">
                <a16:creationId xmlns:a16="http://schemas.microsoft.com/office/drawing/2014/main" id="{9A5CCFBA-CBE9-5FD5-74D4-CE5359F18C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52273C-24FF-41CF-6809-618B4DA771B3}"/>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1417165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D530E-E9D5-D4F8-C650-8A99B3E873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C0DD604-EFE3-493A-5802-D0D4F7E570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D16678F-7B71-ADBC-2E93-B03E0745DE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96EB0AC-2C0A-1744-B4C2-D52082A083D2}"/>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6" name="Footer Placeholder 5">
            <a:extLst>
              <a:ext uri="{FF2B5EF4-FFF2-40B4-BE49-F238E27FC236}">
                <a16:creationId xmlns:a16="http://schemas.microsoft.com/office/drawing/2014/main" id="{E89D0D2D-F069-9EE2-74CC-259A49514D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A095B2-E2FF-7F47-67B4-B3956F39DA18}"/>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1082907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D0CC5-F1C5-6190-1348-B412324084B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D8A715C-0543-A29B-9690-779E315062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0D20F744-562D-B7DE-0A6D-D6F45462D6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476355-C40D-B6CC-E6B9-D83ABC1567BD}"/>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6" name="Footer Placeholder 5">
            <a:extLst>
              <a:ext uri="{FF2B5EF4-FFF2-40B4-BE49-F238E27FC236}">
                <a16:creationId xmlns:a16="http://schemas.microsoft.com/office/drawing/2014/main" id="{9DBE82F1-A5F2-F86F-FE5F-EE272B14AE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9E7148-7640-5CDA-9993-A7BC09865666}"/>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3367174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750A3-0212-0BC0-1550-7B76FF007B1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7D63AB2-DD6E-787F-49A7-EF70881A07D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F1E660D-F59A-780C-E4A9-84FBF9E9FCDF}"/>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5" name="Footer Placeholder 4">
            <a:extLst>
              <a:ext uri="{FF2B5EF4-FFF2-40B4-BE49-F238E27FC236}">
                <a16:creationId xmlns:a16="http://schemas.microsoft.com/office/drawing/2014/main" id="{DF4EFC09-1992-6F1C-3925-6D9838B339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A2A2D-E7E0-3B6A-6697-05BA62F2EE5A}"/>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507623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8C869F-9934-663F-BEE9-9E234D39DB5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B0B5EDE-BDC5-B76C-3816-ABFE48AACCB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740D7B9-6F8B-85F4-B3B7-BC996A74EE85}"/>
              </a:ext>
            </a:extLst>
          </p:cNvPr>
          <p:cNvSpPr>
            <a:spLocks noGrp="1"/>
          </p:cNvSpPr>
          <p:nvPr>
            <p:ph type="dt" sz="half" idx="10"/>
          </p:nvPr>
        </p:nvSpPr>
        <p:spPr/>
        <p:txBody>
          <a:bodyPr/>
          <a:lstStyle/>
          <a:p>
            <a:fld id="{8CAA6A51-F2CF-EC41-8F4F-7298D1C7761F}" type="datetimeFigureOut">
              <a:rPr lang="en-US" smtClean="0"/>
              <a:t>9/29/26</a:t>
            </a:fld>
            <a:endParaRPr lang="en-US"/>
          </a:p>
        </p:txBody>
      </p:sp>
      <p:sp>
        <p:nvSpPr>
          <p:cNvPr id="5" name="Footer Placeholder 4">
            <a:extLst>
              <a:ext uri="{FF2B5EF4-FFF2-40B4-BE49-F238E27FC236}">
                <a16:creationId xmlns:a16="http://schemas.microsoft.com/office/drawing/2014/main" id="{5D0D88C3-5EC5-3B06-D8C5-E815F05A90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F413E-18B0-0CEC-9034-E1B4D7F11E7E}"/>
              </a:ext>
            </a:extLst>
          </p:cNvPr>
          <p:cNvSpPr>
            <a:spLocks noGrp="1"/>
          </p:cNvSpPr>
          <p:nvPr>
            <p:ph type="sldNum" sz="quarter" idx="12"/>
          </p:nvPr>
        </p:nvSpPr>
        <p:spPr/>
        <p:txBody>
          <a:bodyPr/>
          <a:lstStyle/>
          <a:p>
            <a:fld id="{09F588F7-EDCA-4A48-BA4D-1CC679301A56}" type="slidenum">
              <a:rPr lang="en-US" smtClean="0"/>
              <a:t>‹#›</a:t>
            </a:fld>
            <a:endParaRPr lang="en-US"/>
          </a:p>
        </p:txBody>
      </p:sp>
    </p:spTree>
    <p:extLst>
      <p:ext uri="{BB962C8B-B14F-4D97-AF65-F5344CB8AC3E}">
        <p14:creationId xmlns:p14="http://schemas.microsoft.com/office/powerpoint/2010/main" val="468731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5000">
              <a:srgbClr val="4E216B"/>
            </a:gs>
            <a:gs pos="58000">
              <a:srgbClr val="341647"/>
            </a:gs>
            <a:gs pos="25000">
              <a:schemeClr val="tx1"/>
            </a:gs>
            <a:gs pos="100000">
              <a:srgbClr val="682B8E"/>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F46590-E817-4EE8-8E01-45DA604866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F6EB74A-C1DB-D310-4808-B81C23F6BC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926668D-03EC-101C-24EE-7D5390F93B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CAA6A51-F2CF-EC41-8F4F-7298D1C7761F}" type="datetimeFigureOut">
              <a:rPr lang="en-US" smtClean="0"/>
              <a:t>9/29/26</a:t>
            </a:fld>
            <a:endParaRPr lang="en-US"/>
          </a:p>
        </p:txBody>
      </p:sp>
      <p:sp>
        <p:nvSpPr>
          <p:cNvPr id="5" name="Footer Placeholder 4">
            <a:extLst>
              <a:ext uri="{FF2B5EF4-FFF2-40B4-BE49-F238E27FC236}">
                <a16:creationId xmlns:a16="http://schemas.microsoft.com/office/drawing/2014/main" id="{ECF41FE2-F50E-F776-FD78-2667A16AEE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5B786B-F9A9-57F8-3B99-EAC0D03695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F588F7-EDCA-4A48-BA4D-1CC679301A56}" type="slidenum">
              <a:rPr lang="en-US" smtClean="0"/>
              <a:t>‹#›</a:t>
            </a:fld>
            <a:endParaRPr lang="en-US"/>
          </a:p>
        </p:txBody>
      </p:sp>
      <p:pic>
        <p:nvPicPr>
          <p:cNvPr id="7" name="Picture 6">
            <a:extLst>
              <a:ext uri="{FF2B5EF4-FFF2-40B4-BE49-F238E27FC236}">
                <a16:creationId xmlns:a16="http://schemas.microsoft.com/office/drawing/2014/main" id="{1C8EF4D8-BA41-69BD-E119-ED26E9440508}"/>
              </a:ext>
            </a:extLst>
          </p:cNvPr>
          <p:cNvPicPr>
            <a:picLocks noChangeAspect="1"/>
          </p:cNvPicPr>
          <p:nvPr userDrawn="1"/>
        </p:nvPicPr>
        <p:blipFill>
          <a:blip r:embed="rId13"/>
          <a:srcRect t="12285"/>
          <a:stretch>
            <a:fillRect/>
          </a:stretch>
        </p:blipFill>
        <p:spPr>
          <a:xfrm>
            <a:off x="0" y="0"/>
            <a:ext cx="2620107" cy="2793707"/>
          </a:xfrm>
          <a:prstGeom prst="rect">
            <a:avLst/>
          </a:prstGeom>
          <a:effectLst>
            <a:softEdge rad="339297"/>
          </a:effectLst>
        </p:spPr>
      </p:pic>
    </p:spTree>
    <p:extLst>
      <p:ext uri="{BB962C8B-B14F-4D97-AF65-F5344CB8AC3E}">
        <p14:creationId xmlns:p14="http://schemas.microsoft.com/office/powerpoint/2010/main" val="5315000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ist.gov/"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britannica.com/science/nuclear-binding-energy"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nergyencyclopedia.com/en/glossary/proton-proton-chain-p-p-chain"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ww.newscientist.com/article/2457069-see-the-sun-revealed-in-stunning-glory-by-solar-orbiter-picture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scipython.com/blog/nuclear-fusion-cross-sections/"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energy.gov/science/doe-explainsfusion-reaction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s://www.iter.org/node/20687/building-works-required-first-plasma-are-85-comple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86BABB0-6ACA-09EA-CFBA-AA2079157E3F}"/>
              </a:ext>
            </a:extLst>
          </p:cNvPr>
          <p:cNvSpPr>
            <a:spLocks noGrp="1"/>
          </p:cNvSpPr>
          <p:nvPr>
            <p:ph type="subTitle" idx="1"/>
          </p:nvPr>
        </p:nvSpPr>
        <p:spPr>
          <a:xfrm>
            <a:off x="2620107" y="339811"/>
            <a:ext cx="8850923" cy="3164410"/>
          </a:xfrm>
        </p:spPr>
        <p:txBody>
          <a:bodyPr>
            <a:normAutofit/>
          </a:bodyPr>
          <a:lstStyle/>
          <a:p>
            <a:r>
              <a:rPr lang="en-US" sz="7200" b="1" dirty="0">
                <a:solidFill>
                  <a:schemeClr val="bg1"/>
                </a:solidFill>
                <a:latin typeface="Space Mono" panose="02010509030202000204" pitchFamily="49" charset="77"/>
                <a:ea typeface="ADLaM Display" panose="02010000000000000000" pitchFamily="2" charset="77"/>
                <a:cs typeface="ADLaM Display" panose="02010000000000000000" pitchFamily="2" charset="77"/>
              </a:rPr>
              <a:t>MancheSTAR Fusion Society Lectures </a:t>
            </a:r>
          </a:p>
          <a:p>
            <a:endParaRPr lang="en-US" sz="4000" dirty="0">
              <a:solidFill>
                <a:schemeClr val="bg1"/>
              </a:solidFill>
            </a:endParaRPr>
          </a:p>
          <a:p>
            <a:endParaRPr lang="en-US" sz="4000" dirty="0">
              <a:solidFill>
                <a:schemeClr val="bg1"/>
              </a:solidFill>
            </a:endParaRPr>
          </a:p>
        </p:txBody>
      </p:sp>
      <p:sp>
        <p:nvSpPr>
          <p:cNvPr id="4" name="TextBox 3">
            <a:extLst>
              <a:ext uri="{FF2B5EF4-FFF2-40B4-BE49-F238E27FC236}">
                <a16:creationId xmlns:a16="http://schemas.microsoft.com/office/drawing/2014/main" id="{756C6C84-5D07-C1BB-F8FF-0BFC364616AB}"/>
              </a:ext>
            </a:extLst>
          </p:cNvPr>
          <p:cNvSpPr txBox="1"/>
          <p:nvPr/>
        </p:nvSpPr>
        <p:spPr>
          <a:xfrm>
            <a:off x="96982" y="6195023"/>
            <a:ext cx="12192000" cy="646331"/>
          </a:xfrm>
          <a:prstGeom prst="rect">
            <a:avLst/>
          </a:prstGeom>
          <a:noFill/>
        </p:spPr>
        <p:txBody>
          <a:bodyPr wrap="square" rtlCol="0">
            <a:spAutoFit/>
          </a:bodyPr>
          <a:lstStyle/>
          <a:p>
            <a:r>
              <a:rPr lang="en-US" dirty="0">
                <a:solidFill>
                  <a:schemeClr val="bg1"/>
                </a:solidFill>
                <a:latin typeface="Space Mono" panose="02010509030202000204" pitchFamily="49" charset="77"/>
              </a:rPr>
              <a:t>MancheSTAR fusion Lecture series: Oscar van Huet Lindeman  2026/7</a:t>
            </a:r>
          </a:p>
          <a:p>
            <a:r>
              <a:rPr lang="en-US" dirty="0">
                <a:solidFill>
                  <a:schemeClr val="bg1"/>
                </a:solidFill>
                <a:latin typeface="Space Mono" panose="02010509030202000204" pitchFamily="49" charset="77"/>
              </a:rPr>
              <a:t>Adapted from previous material created by </a:t>
            </a:r>
            <a:r>
              <a:rPr lang="en-GB" dirty="0">
                <a:solidFill>
                  <a:schemeClr val="bg1"/>
                </a:solidFill>
                <a:latin typeface="Space Mono" panose="02010509030202000204" pitchFamily="49" charset="77"/>
              </a:rPr>
              <a:t>Tom Hughes and Charlotte Brown 2025/6</a:t>
            </a:r>
            <a:endParaRPr lang="en-US" dirty="0">
              <a:solidFill>
                <a:schemeClr val="bg1"/>
              </a:solidFill>
              <a:latin typeface="Space Mono" panose="02010509030202000204" pitchFamily="49" charset="77"/>
            </a:endParaRPr>
          </a:p>
        </p:txBody>
      </p:sp>
      <p:pic>
        <p:nvPicPr>
          <p:cNvPr id="2" name="Picture 1">
            <a:extLst>
              <a:ext uri="{FF2B5EF4-FFF2-40B4-BE49-F238E27FC236}">
                <a16:creationId xmlns:a16="http://schemas.microsoft.com/office/drawing/2014/main" id="{6EC5930A-B0C0-750F-1D16-5F5982321128}"/>
              </a:ext>
            </a:extLst>
          </p:cNvPr>
          <p:cNvPicPr>
            <a:picLocks noChangeAspect="1"/>
          </p:cNvPicPr>
          <p:nvPr/>
        </p:nvPicPr>
        <p:blipFill>
          <a:blip r:embed="rId2"/>
          <a:srcRect t="12285"/>
          <a:stretch>
            <a:fillRect/>
          </a:stretch>
        </p:blipFill>
        <p:spPr>
          <a:xfrm>
            <a:off x="0" y="0"/>
            <a:ext cx="2620107" cy="2793707"/>
          </a:xfrm>
          <a:prstGeom prst="rect">
            <a:avLst/>
          </a:prstGeom>
          <a:effectLst>
            <a:softEdge rad="339297"/>
          </a:effectLst>
        </p:spPr>
      </p:pic>
      <p:sp>
        <p:nvSpPr>
          <p:cNvPr id="6" name="TextBox 5">
            <a:extLst>
              <a:ext uri="{FF2B5EF4-FFF2-40B4-BE49-F238E27FC236}">
                <a16:creationId xmlns:a16="http://schemas.microsoft.com/office/drawing/2014/main" id="{F8752809-E777-DFE9-0A6B-25F5E6B7D3CE}"/>
              </a:ext>
            </a:extLst>
          </p:cNvPr>
          <p:cNvSpPr txBox="1"/>
          <p:nvPr/>
        </p:nvSpPr>
        <p:spPr>
          <a:xfrm>
            <a:off x="3200242" y="4473224"/>
            <a:ext cx="8270788" cy="769441"/>
          </a:xfrm>
          <a:prstGeom prst="rect">
            <a:avLst/>
          </a:prstGeom>
          <a:noFill/>
        </p:spPr>
        <p:txBody>
          <a:bodyPr wrap="square">
            <a:spAutoFit/>
          </a:bodyPr>
          <a:lstStyle/>
          <a:p>
            <a:r>
              <a:rPr lang="en-US" sz="4400" b="1" dirty="0">
                <a:solidFill>
                  <a:schemeClr val="bg1"/>
                </a:solidFill>
                <a:latin typeface="Space Mono" panose="02010509030202000204" pitchFamily="49" charset="77"/>
              </a:rPr>
              <a:t>Lecture 1: Introduction</a:t>
            </a:r>
          </a:p>
        </p:txBody>
      </p:sp>
    </p:spTree>
    <p:extLst>
      <p:ext uri="{BB962C8B-B14F-4D97-AF65-F5344CB8AC3E}">
        <p14:creationId xmlns:p14="http://schemas.microsoft.com/office/powerpoint/2010/main" val="906047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C2CF2-35ED-534F-BF36-A5BF8BC186CE}"/>
              </a:ext>
            </a:extLst>
          </p:cNvPr>
          <p:cNvSpPr>
            <a:spLocks noGrp="1"/>
          </p:cNvSpPr>
          <p:nvPr>
            <p:ph type="title"/>
          </p:nvPr>
        </p:nvSpPr>
        <p:spPr>
          <a:xfrm>
            <a:off x="2730840" y="640565"/>
            <a:ext cx="3614542" cy="1325563"/>
          </a:xfrm>
        </p:spPr>
        <p:txBody>
          <a:bodyPr/>
          <a:lstStyle/>
          <a:p>
            <a:r>
              <a:rPr lang="en-US" b="1" dirty="0">
                <a:solidFill>
                  <a:schemeClr val="bg1"/>
                </a:solidFill>
                <a:latin typeface="Space Mono" panose="02010509030202000204" pitchFamily="49" charset="77"/>
              </a:rPr>
              <a:t>Who am I?</a:t>
            </a:r>
          </a:p>
        </p:txBody>
      </p:sp>
      <p:sp>
        <p:nvSpPr>
          <p:cNvPr id="3" name="Content Placeholder 2">
            <a:extLst>
              <a:ext uri="{FF2B5EF4-FFF2-40B4-BE49-F238E27FC236}">
                <a16:creationId xmlns:a16="http://schemas.microsoft.com/office/drawing/2014/main" id="{A9D54F86-F3E8-C802-3D28-2896DABF2AAE}"/>
              </a:ext>
            </a:extLst>
          </p:cNvPr>
          <p:cNvSpPr>
            <a:spLocks noGrp="1"/>
          </p:cNvSpPr>
          <p:nvPr>
            <p:ph idx="1"/>
          </p:nvPr>
        </p:nvSpPr>
        <p:spPr>
          <a:xfrm>
            <a:off x="304800" y="2788796"/>
            <a:ext cx="6749935" cy="5684601"/>
          </a:xfrm>
        </p:spPr>
        <p:txBody>
          <a:bodyPr/>
          <a:lstStyle/>
          <a:p>
            <a:pPr>
              <a:buFont typeface="Wingdings" pitchFamily="2" charset="2"/>
              <a:buChar char="v"/>
            </a:pPr>
            <a:r>
              <a:rPr lang="en-US" sz="3200" dirty="0">
                <a:solidFill>
                  <a:schemeClr val="bg1"/>
                </a:solidFill>
                <a:latin typeface="Space Mono" panose="02010509030202000204" pitchFamily="49" charset="77"/>
              </a:rPr>
              <a:t>Oscar van Huet Lindeman </a:t>
            </a:r>
          </a:p>
          <a:p>
            <a:pPr>
              <a:buFont typeface="Wingdings" pitchFamily="2" charset="2"/>
              <a:buChar char="v"/>
            </a:pPr>
            <a:r>
              <a:rPr lang="en-US" sz="3200" dirty="0">
                <a:solidFill>
                  <a:schemeClr val="bg1"/>
                </a:solidFill>
                <a:latin typeface="Space Mono" panose="02010509030202000204" pitchFamily="49" charset="77"/>
              </a:rPr>
              <a:t>3</a:t>
            </a:r>
            <a:r>
              <a:rPr lang="en-US" sz="3200" baseline="30000" dirty="0">
                <a:solidFill>
                  <a:schemeClr val="bg1"/>
                </a:solidFill>
                <a:latin typeface="Space Mono" panose="02010509030202000204" pitchFamily="49" charset="77"/>
              </a:rPr>
              <a:t>rd</a:t>
            </a:r>
            <a:r>
              <a:rPr lang="en-US" sz="3200" dirty="0">
                <a:solidFill>
                  <a:schemeClr val="bg1"/>
                </a:solidFill>
                <a:latin typeface="Space Mono" panose="02010509030202000204" pitchFamily="49" charset="77"/>
              </a:rPr>
              <a:t> Year Physics (Mphys) Student</a:t>
            </a:r>
          </a:p>
          <a:p>
            <a:pPr>
              <a:buFont typeface="Wingdings" pitchFamily="2" charset="2"/>
              <a:buChar char="v"/>
            </a:pPr>
            <a:r>
              <a:rPr lang="en-US" sz="3200" dirty="0">
                <a:solidFill>
                  <a:schemeClr val="bg1"/>
                </a:solidFill>
                <a:latin typeface="Space Mono" panose="02010509030202000204" pitchFamily="49" charset="77"/>
              </a:rPr>
              <a:t>Member of the Fusion Society Committee</a:t>
            </a:r>
          </a:p>
          <a:p>
            <a:pPr>
              <a:buFont typeface="Wingdings" pitchFamily="2" charset="2"/>
              <a:buChar char="v"/>
            </a:pPr>
            <a:r>
              <a:rPr lang="en-US" sz="3200" dirty="0">
                <a:solidFill>
                  <a:schemeClr val="bg1"/>
                </a:solidFill>
                <a:latin typeface="Space Mono" panose="02010509030202000204" pitchFamily="49" charset="77"/>
              </a:rPr>
              <a:t>Interested in Plasma Physics and Diagnostics</a:t>
            </a:r>
          </a:p>
          <a:p>
            <a:endParaRPr lang="en-US" dirty="0"/>
          </a:p>
        </p:txBody>
      </p:sp>
      <p:pic>
        <p:nvPicPr>
          <p:cNvPr id="5" name="Picture 4">
            <a:extLst>
              <a:ext uri="{FF2B5EF4-FFF2-40B4-BE49-F238E27FC236}">
                <a16:creationId xmlns:a16="http://schemas.microsoft.com/office/drawing/2014/main" id="{23CEF6E7-630B-BD06-3EB2-4CA3F45F846A}"/>
              </a:ext>
            </a:extLst>
          </p:cNvPr>
          <p:cNvPicPr>
            <a:picLocks noChangeAspect="1"/>
          </p:cNvPicPr>
          <p:nvPr/>
        </p:nvPicPr>
        <p:blipFill>
          <a:blip r:embed="rId2"/>
          <a:srcRect t="16243" b="15152"/>
          <a:stretch>
            <a:fillRect/>
          </a:stretch>
        </p:blipFill>
        <p:spPr>
          <a:xfrm>
            <a:off x="7054735" y="24812"/>
            <a:ext cx="5137265" cy="4015174"/>
          </a:xfrm>
          <a:prstGeom prst="rect">
            <a:avLst/>
          </a:prstGeom>
        </p:spPr>
      </p:pic>
      <p:pic>
        <p:nvPicPr>
          <p:cNvPr id="7" name="Picture 6" descr="A group of people standing in front of a large screen&#10;&#10;AI-generated content may be incorrect.">
            <a:extLst>
              <a:ext uri="{FF2B5EF4-FFF2-40B4-BE49-F238E27FC236}">
                <a16:creationId xmlns:a16="http://schemas.microsoft.com/office/drawing/2014/main" id="{62AFC3F4-C051-C6F6-65DC-12F3ED383D81}"/>
              </a:ext>
            </a:extLst>
          </p:cNvPr>
          <p:cNvPicPr>
            <a:picLocks noChangeAspect="1"/>
          </p:cNvPicPr>
          <p:nvPr/>
        </p:nvPicPr>
        <p:blipFill>
          <a:blip r:embed="rId3"/>
          <a:stretch>
            <a:fillRect/>
          </a:stretch>
        </p:blipFill>
        <p:spPr>
          <a:xfrm>
            <a:off x="7054735" y="4039986"/>
            <a:ext cx="5137265" cy="2818014"/>
          </a:xfrm>
          <a:prstGeom prst="rect">
            <a:avLst/>
          </a:prstGeom>
        </p:spPr>
      </p:pic>
      <p:pic>
        <p:nvPicPr>
          <p:cNvPr id="8" name="Picture 7">
            <a:extLst>
              <a:ext uri="{FF2B5EF4-FFF2-40B4-BE49-F238E27FC236}">
                <a16:creationId xmlns:a16="http://schemas.microsoft.com/office/drawing/2014/main" id="{51D669D6-67B6-6AE1-0C8F-BD2F6D3EB6A7}"/>
              </a:ext>
            </a:extLst>
          </p:cNvPr>
          <p:cNvPicPr>
            <a:picLocks noChangeAspect="1"/>
          </p:cNvPicPr>
          <p:nvPr/>
        </p:nvPicPr>
        <p:blipFill>
          <a:blip r:embed="rId4"/>
          <a:srcRect t="12285"/>
          <a:stretch>
            <a:fillRect/>
          </a:stretch>
        </p:blipFill>
        <p:spPr>
          <a:xfrm>
            <a:off x="0" y="0"/>
            <a:ext cx="2620107" cy="2793707"/>
          </a:xfrm>
          <a:prstGeom prst="rect">
            <a:avLst/>
          </a:prstGeom>
          <a:effectLst>
            <a:softEdge rad="339297"/>
          </a:effectLst>
        </p:spPr>
      </p:pic>
    </p:spTree>
    <p:extLst>
      <p:ext uri="{BB962C8B-B14F-4D97-AF65-F5344CB8AC3E}">
        <p14:creationId xmlns:p14="http://schemas.microsoft.com/office/powerpoint/2010/main" val="2375338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D4F94-B8C5-2AC2-6F5B-0315C017A3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51F20E-3777-BB3F-5DF6-D71A60E15440}"/>
              </a:ext>
            </a:extLst>
          </p:cNvPr>
          <p:cNvSpPr>
            <a:spLocks noGrp="1"/>
          </p:cNvSpPr>
          <p:nvPr>
            <p:ph type="title"/>
          </p:nvPr>
        </p:nvSpPr>
        <p:spPr>
          <a:xfrm>
            <a:off x="2730840" y="706582"/>
            <a:ext cx="10515600" cy="1325563"/>
          </a:xfrm>
        </p:spPr>
        <p:txBody>
          <a:bodyPr/>
          <a:lstStyle/>
          <a:p>
            <a:r>
              <a:rPr lang="en-US" b="1" dirty="0">
                <a:solidFill>
                  <a:schemeClr val="bg1"/>
                </a:solidFill>
                <a:latin typeface="Space Mono" panose="02010509030202000204" pitchFamily="49" charset="77"/>
              </a:rPr>
              <a:t>Disclaimer</a:t>
            </a:r>
            <a:r>
              <a:rPr lang="en-US" b="1" dirty="0">
                <a:solidFill>
                  <a:schemeClr val="bg1"/>
                </a:solidFill>
              </a:rPr>
              <a:t> </a:t>
            </a:r>
          </a:p>
        </p:txBody>
      </p:sp>
      <p:sp>
        <p:nvSpPr>
          <p:cNvPr id="3" name="Content Placeholder 2">
            <a:extLst>
              <a:ext uri="{FF2B5EF4-FFF2-40B4-BE49-F238E27FC236}">
                <a16:creationId xmlns:a16="http://schemas.microsoft.com/office/drawing/2014/main" id="{2353BCA6-78DC-B2C5-2BED-3C1AAB2CC6B3}"/>
              </a:ext>
            </a:extLst>
          </p:cNvPr>
          <p:cNvSpPr>
            <a:spLocks noGrp="1"/>
          </p:cNvSpPr>
          <p:nvPr>
            <p:ph idx="1"/>
          </p:nvPr>
        </p:nvSpPr>
        <p:spPr>
          <a:xfrm>
            <a:off x="297872" y="2728639"/>
            <a:ext cx="10515599" cy="5670146"/>
          </a:xfrm>
        </p:spPr>
        <p:txBody>
          <a:bodyPr/>
          <a:lstStyle/>
          <a:p>
            <a:pPr>
              <a:buFont typeface="Wingdings" pitchFamily="2" charset="2"/>
              <a:buChar char="v"/>
            </a:pPr>
            <a:r>
              <a:rPr lang="en-US" sz="3200" dirty="0">
                <a:solidFill>
                  <a:schemeClr val="bg1"/>
                </a:solidFill>
                <a:latin typeface="Space Mono" panose="02010509030202000204" pitchFamily="49" charset="77"/>
              </a:rPr>
              <a:t>Fallible! – Feel free to point out any mistakes I make</a:t>
            </a:r>
          </a:p>
          <a:p>
            <a:pPr>
              <a:buFont typeface="Wingdings" pitchFamily="2" charset="2"/>
              <a:buChar char="v"/>
            </a:pPr>
            <a:r>
              <a:rPr lang="en-US" sz="3200" dirty="0">
                <a:solidFill>
                  <a:schemeClr val="bg1"/>
                </a:solidFill>
                <a:latin typeface="Space Mono" panose="02010509030202000204" pitchFamily="49" charset="77"/>
              </a:rPr>
              <a:t>Questions! – Feel free to ask at any time </a:t>
            </a:r>
          </a:p>
          <a:p>
            <a:pPr>
              <a:buFont typeface="Wingdings" pitchFamily="2" charset="2"/>
              <a:buChar char="v"/>
            </a:pPr>
            <a:r>
              <a:rPr lang="en-US" sz="3200" dirty="0">
                <a:solidFill>
                  <a:schemeClr val="bg1"/>
                </a:solidFill>
                <a:latin typeface="Space Mono" panose="02010509030202000204" pitchFamily="49" charset="77"/>
              </a:rPr>
              <a:t>This is NOT a university course,  No credits available sadly </a:t>
            </a:r>
          </a:p>
          <a:p>
            <a:pPr>
              <a:buFont typeface="Wingdings" pitchFamily="2" charset="2"/>
              <a:buChar char="v"/>
            </a:pPr>
            <a:r>
              <a:rPr lang="en-US" sz="3200" dirty="0">
                <a:solidFill>
                  <a:schemeClr val="bg1"/>
                </a:solidFill>
                <a:latin typeface="Space Mono" panose="02010509030202000204" pitchFamily="49" charset="77"/>
              </a:rPr>
              <a:t>Well done for coming to extra lectures</a:t>
            </a:r>
          </a:p>
          <a:p>
            <a:endParaRPr lang="en-US" dirty="0"/>
          </a:p>
          <a:p>
            <a:endParaRPr lang="en-US" dirty="0"/>
          </a:p>
        </p:txBody>
      </p:sp>
    </p:spTree>
    <p:extLst>
      <p:ext uri="{BB962C8B-B14F-4D97-AF65-F5344CB8AC3E}">
        <p14:creationId xmlns:p14="http://schemas.microsoft.com/office/powerpoint/2010/main" val="1935599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B2237-BFBC-D8E8-66DB-BFC3BE9F38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A6459-C67D-2EC1-8CD9-9518BE88812E}"/>
              </a:ext>
            </a:extLst>
          </p:cNvPr>
          <p:cNvSpPr>
            <a:spLocks noGrp="1"/>
          </p:cNvSpPr>
          <p:nvPr>
            <p:ph type="title"/>
          </p:nvPr>
        </p:nvSpPr>
        <p:spPr>
          <a:xfrm>
            <a:off x="2730840" y="762000"/>
            <a:ext cx="10515600" cy="1325563"/>
          </a:xfrm>
          <a:noFill/>
        </p:spPr>
        <p:txBody>
          <a:bodyPr/>
          <a:lstStyle/>
          <a:p>
            <a:r>
              <a:rPr lang="en-US" b="1" dirty="0">
                <a:solidFill>
                  <a:schemeClr val="bg1"/>
                </a:solidFill>
                <a:latin typeface="Space Mono" panose="02010509030202000204" pitchFamily="49" charset="77"/>
              </a:rPr>
              <a:t>Aim of the Lecture Series</a:t>
            </a:r>
          </a:p>
        </p:txBody>
      </p:sp>
      <p:sp>
        <p:nvSpPr>
          <p:cNvPr id="3" name="Content Placeholder 2">
            <a:extLst>
              <a:ext uri="{FF2B5EF4-FFF2-40B4-BE49-F238E27FC236}">
                <a16:creationId xmlns:a16="http://schemas.microsoft.com/office/drawing/2014/main" id="{0297F42B-5847-6207-E2C8-18DB3AF046BC}"/>
              </a:ext>
            </a:extLst>
          </p:cNvPr>
          <p:cNvSpPr>
            <a:spLocks noGrp="1"/>
          </p:cNvSpPr>
          <p:nvPr>
            <p:ph idx="1"/>
          </p:nvPr>
        </p:nvSpPr>
        <p:spPr>
          <a:xfrm>
            <a:off x="302029" y="3429000"/>
            <a:ext cx="11587942" cy="5389562"/>
          </a:xfrm>
        </p:spPr>
        <p:txBody>
          <a:bodyPr/>
          <a:lstStyle/>
          <a:p>
            <a:pPr marL="0" indent="0">
              <a:buNone/>
            </a:pPr>
            <a:r>
              <a:rPr lang="en-GB" sz="3200" dirty="0">
                <a:solidFill>
                  <a:schemeClr val="bg1"/>
                </a:solidFill>
                <a:latin typeface="Space Mono" panose="02010509030202000204" pitchFamily="49" charset="77"/>
              </a:rPr>
              <a:t>“To give enough understanding to a complete fusion novice to be able to then conduct their own research into a field that they are interested in within Nuclear Fusion.”</a:t>
            </a:r>
          </a:p>
          <a:p>
            <a:endParaRPr lang="en-US" dirty="0"/>
          </a:p>
        </p:txBody>
      </p:sp>
    </p:spTree>
    <p:extLst>
      <p:ext uri="{BB962C8B-B14F-4D97-AF65-F5344CB8AC3E}">
        <p14:creationId xmlns:p14="http://schemas.microsoft.com/office/powerpoint/2010/main" val="2953920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F3F37-5E76-661B-D85E-BDBDB32591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6B2831-F16D-1A5E-263D-99198C62D8EF}"/>
              </a:ext>
            </a:extLst>
          </p:cNvPr>
          <p:cNvSpPr>
            <a:spLocks noGrp="1"/>
          </p:cNvSpPr>
          <p:nvPr>
            <p:ph type="title"/>
          </p:nvPr>
        </p:nvSpPr>
        <p:spPr>
          <a:xfrm>
            <a:off x="2827822" y="817419"/>
            <a:ext cx="10515600" cy="1325563"/>
          </a:xfrm>
        </p:spPr>
        <p:txBody>
          <a:bodyPr/>
          <a:lstStyle/>
          <a:p>
            <a:r>
              <a:rPr lang="en-US" b="1" dirty="0">
                <a:solidFill>
                  <a:schemeClr val="bg1"/>
                </a:solidFill>
                <a:latin typeface="Space Mono" panose="02010509030202000204" pitchFamily="49" charset="77"/>
              </a:rPr>
              <a:t>Current Plan </a:t>
            </a:r>
          </a:p>
        </p:txBody>
      </p:sp>
      <p:sp>
        <p:nvSpPr>
          <p:cNvPr id="3" name="Content Placeholder 2">
            <a:extLst>
              <a:ext uri="{FF2B5EF4-FFF2-40B4-BE49-F238E27FC236}">
                <a16:creationId xmlns:a16="http://schemas.microsoft.com/office/drawing/2014/main" id="{08414C3C-B17F-1F51-5561-1B43488F312B}"/>
              </a:ext>
            </a:extLst>
          </p:cNvPr>
          <p:cNvSpPr>
            <a:spLocks noGrp="1"/>
          </p:cNvSpPr>
          <p:nvPr>
            <p:ph idx="1"/>
          </p:nvPr>
        </p:nvSpPr>
        <p:spPr>
          <a:xfrm>
            <a:off x="263238" y="1870608"/>
            <a:ext cx="8877993" cy="5688822"/>
          </a:xfrm>
        </p:spPr>
        <p:txBody>
          <a:bodyPr>
            <a:noAutofit/>
          </a:bodyPr>
          <a:lstStyle/>
          <a:p>
            <a:endParaRPr lang="en-GB" sz="3600" dirty="0"/>
          </a:p>
          <a:p>
            <a:pPr>
              <a:buFont typeface="Wingdings" pitchFamily="2" charset="2"/>
              <a:buChar char="v"/>
            </a:pPr>
            <a:r>
              <a:rPr lang="en-GB" sz="3200" dirty="0">
                <a:solidFill>
                  <a:schemeClr val="bg1"/>
                </a:solidFill>
                <a:latin typeface="Space Mono" panose="02010509030202000204" pitchFamily="49" charset="77"/>
              </a:rPr>
              <a:t>Introduction </a:t>
            </a:r>
          </a:p>
          <a:p>
            <a:pPr>
              <a:buFont typeface="Wingdings" pitchFamily="2" charset="2"/>
              <a:buChar char="v"/>
            </a:pPr>
            <a:r>
              <a:rPr lang="en-GB" sz="3200" dirty="0">
                <a:solidFill>
                  <a:schemeClr val="bg1"/>
                </a:solidFill>
                <a:latin typeface="Space Mono" panose="02010509030202000204" pitchFamily="49" charset="77"/>
              </a:rPr>
              <a:t>Plasma Physics </a:t>
            </a:r>
          </a:p>
          <a:p>
            <a:pPr>
              <a:buFont typeface="Wingdings" pitchFamily="2" charset="2"/>
              <a:buChar char="v"/>
            </a:pPr>
            <a:r>
              <a:rPr lang="en-GB" sz="3200" dirty="0">
                <a:solidFill>
                  <a:schemeClr val="bg1"/>
                </a:solidFill>
                <a:latin typeface="Space Mono" panose="02010509030202000204" pitchFamily="49" charset="77"/>
              </a:rPr>
              <a:t>Reactor Design: Tokamak</a:t>
            </a:r>
          </a:p>
          <a:p>
            <a:pPr>
              <a:buFont typeface="Wingdings" pitchFamily="2" charset="2"/>
              <a:buChar char="v"/>
            </a:pPr>
            <a:r>
              <a:rPr lang="en-GB" sz="3200" dirty="0">
                <a:solidFill>
                  <a:schemeClr val="bg1"/>
                </a:solidFill>
                <a:latin typeface="Space Mono" panose="02010509030202000204" pitchFamily="49" charset="77"/>
              </a:rPr>
              <a:t>Reactor Design: Other</a:t>
            </a:r>
          </a:p>
          <a:p>
            <a:pPr>
              <a:buFont typeface="Wingdings" pitchFamily="2" charset="2"/>
              <a:buChar char="v"/>
            </a:pPr>
            <a:r>
              <a:rPr lang="en-GB" sz="3200" dirty="0">
                <a:solidFill>
                  <a:schemeClr val="bg1"/>
                </a:solidFill>
                <a:latin typeface="Space Mono" panose="02010509030202000204" pitchFamily="49" charset="77"/>
              </a:rPr>
              <a:t>Diagnostics </a:t>
            </a:r>
          </a:p>
          <a:p>
            <a:pPr>
              <a:buFont typeface="Wingdings" pitchFamily="2" charset="2"/>
              <a:buChar char="v"/>
            </a:pPr>
            <a:r>
              <a:rPr lang="en-GB" sz="3200" dirty="0">
                <a:solidFill>
                  <a:schemeClr val="bg1"/>
                </a:solidFill>
                <a:latin typeface="Space Mono" panose="02010509030202000204" pitchFamily="49" charset="77"/>
              </a:rPr>
              <a:t>Tritium Breeding</a:t>
            </a:r>
          </a:p>
          <a:p>
            <a:pPr marL="0" indent="0">
              <a:buNone/>
            </a:pPr>
            <a:r>
              <a:rPr lang="en-GB" sz="3200" dirty="0">
                <a:solidFill>
                  <a:schemeClr val="bg1"/>
                </a:solidFill>
                <a:latin typeface="Space Mono" panose="02010509030202000204" pitchFamily="49" charset="77"/>
              </a:rPr>
              <a:t>This is open to change, discussion…</a:t>
            </a:r>
            <a:endParaRPr lang="en-US" sz="3200" dirty="0">
              <a:solidFill>
                <a:schemeClr val="bg1"/>
              </a:solidFill>
              <a:latin typeface="Space Mono" panose="02010509030202000204" pitchFamily="49" charset="77"/>
            </a:endParaRPr>
          </a:p>
        </p:txBody>
      </p:sp>
    </p:spTree>
    <p:extLst>
      <p:ext uri="{BB962C8B-B14F-4D97-AF65-F5344CB8AC3E}">
        <p14:creationId xmlns:p14="http://schemas.microsoft.com/office/powerpoint/2010/main" val="965241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18355-203D-A578-A092-05351761FB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AFCECC-AFE1-9168-A26B-11A9A547183C}"/>
              </a:ext>
            </a:extLst>
          </p:cNvPr>
          <p:cNvSpPr>
            <a:spLocks noGrp="1"/>
          </p:cNvSpPr>
          <p:nvPr>
            <p:ph type="title"/>
          </p:nvPr>
        </p:nvSpPr>
        <p:spPr>
          <a:xfrm>
            <a:off x="2675422" y="831273"/>
            <a:ext cx="10515600" cy="1325563"/>
          </a:xfrm>
        </p:spPr>
        <p:txBody>
          <a:bodyPr/>
          <a:lstStyle/>
          <a:p>
            <a:r>
              <a:rPr lang="en-US" b="1" dirty="0">
                <a:solidFill>
                  <a:schemeClr val="bg1"/>
                </a:solidFill>
                <a:latin typeface="Space Mono" panose="02010509030202000204" pitchFamily="49" charset="77"/>
              </a:rPr>
              <a:t>External/Other speakers</a:t>
            </a:r>
          </a:p>
        </p:txBody>
      </p:sp>
      <p:sp>
        <p:nvSpPr>
          <p:cNvPr id="3" name="Content Placeholder 2">
            <a:extLst>
              <a:ext uri="{FF2B5EF4-FFF2-40B4-BE49-F238E27FC236}">
                <a16:creationId xmlns:a16="http://schemas.microsoft.com/office/drawing/2014/main" id="{AA291DB6-6040-E0F6-3FC7-EC30927F64C5}"/>
              </a:ext>
            </a:extLst>
          </p:cNvPr>
          <p:cNvSpPr>
            <a:spLocks noGrp="1"/>
          </p:cNvSpPr>
          <p:nvPr>
            <p:ph idx="1"/>
          </p:nvPr>
        </p:nvSpPr>
        <p:spPr>
          <a:xfrm>
            <a:off x="228709" y="2817870"/>
            <a:ext cx="5951913" cy="5389562"/>
          </a:xfrm>
        </p:spPr>
        <p:txBody>
          <a:bodyPr>
            <a:normAutofit/>
          </a:bodyPr>
          <a:lstStyle/>
          <a:p>
            <a:pPr>
              <a:buFont typeface="Wingdings" pitchFamily="2" charset="2"/>
              <a:buChar char="v"/>
            </a:pPr>
            <a:r>
              <a:rPr lang="en-US" sz="3200" dirty="0">
                <a:solidFill>
                  <a:schemeClr val="bg1"/>
                </a:solidFill>
                <a:latin typeface="Space Mono" panose="02010509030202000204" pitchFamily="49" charset="77"/>
              </a:rPr>
              <a:t>Other members of the Society</a:t>
            </a:r>
          </a:p>
          <a:p>
            <a:pPr>
              <a:buFont typeface="Wingdings" pitchFamily="2" charset="2"/>
              <a:buChar char="v"/>
            </a:pPr>
            <a:endParaRPr lang="en-US" sz="3200" dirty="0">
              <a:solidFill>
                <a:schemeClr val="bg1"/>
              </a:solidFill>
              <a:latin typeface="Space Mono" panose="02010509030202000204" pitchFamily="49" charset="77"/>
            </a:endParaRPr>
          </a:p>
          <a:p>
            <a:pPr>
              <a:buFont typeface="Wingdings" pitchFamily="2" charset="2"/>
              <a:buChar char="v"/>
            </a:pPr>
            <a:r>
              <a:rPr lang="en-US" sz="3200" dirty="0">
                <a:solidFill>
                  <a:schemeClr val="bg1"/>
                </a:solidFill>
                <a:latin typeface="Space Mono" panose="02010509030202000204" pitchFamily="49" charset="77"/>
              </a:rPr>
              <a:t>External Speakers </a:t>
            </a:r>
          </a:p>
          <a:p>
            <a:pPr>
              <a:buFont typeface="Wingdings" pitchFamily="2" charset="2"/>
              <a:buChar char="v"/>
            </a:pPr>
            <a:endParaRPr lang="en-US" sz="3200" dirty="0">
              <a:solidFill>
                <a:schemeClr val="bg1"/>
              </a:solidFill>
              <a:latin typeface="Space Mono" panose="02010509030202000204" pitchFamily="49" charset="77"/>
            </a:endParaRPr>
          </a:p>
          <a:p>
            <a:pPr>
              <a:buFont typeface="Wingdings" pitchFamily="2" charset="2"/>
              <a:buChar char="v"/>
            </a:pPr>
            <a:r>
              <a:rPr lang="en-US" sz="3200" dirty="0">
                <a:solidFill>
                  <a:schemeClr val="bg1"/>
                </a:solidFill>
                <a:latin typeface="Space Mono" panose="02010509030202000204" pitchFamily="49" charset="77"/>
              </a:rPr>
              <a:t>Announced as and When </a:t>
            </a:r>
          </a:p>
        </p:txBody>
      </p:sp>
      <p:sp>
        <p:nvSpPr>
          <p:cNvPr id="5" name="TextBox 4">
            <a:extLst>
              <a:ext uri="{FF2B5EF4-FFF2-40B4-BE49-F238E27FC236}">
                <a16:creationId xmlns:a16="http://schemas.microsoft.com/office/drawing/2014/main" id="{426E021F-3D4A-8A3A-3197-01A7317F9B47}"/>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154743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5701D-D42B-9BD9-213B-210B24BF5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3B582-07BB-A8F0-C91A-586FD28AF357}"/>
              </a:ext>
            </a:extLst>
          </p:cNvPr>
          <p:cNvSpPr>
            <a:spLocks noGrp="1"/>
          </p:cNvSpPr>
          <p:nvPr>
            <p:ph type="title"/>
          </p:nvPr>
        </p:nvSpPr>
        <p:spPr>
          <a:xfrm>
            <a:off x="2592294" y="762000"/>
            <a:ext cx="10515600" cy="1325563"/>
          </a:xfrm>
        </p:spPr>
        <p:txBody>
          <a:bodyPr/>
          <a:lstStyle/>
          <a:p>
            <a:r>
              <a:rPr lang="en-US" b="1" dirty="0">
                <a:solidFill>
                  <a:schemeClr val="bg1"/>
                </a:solidFill>
                <a:latin typeface="Space Mono" panose="02010509030202000204" pitchFamily="49" charset="77"/>
              </a:rPr>
              <a:t>Enough about me…</a:t>
            </a:r>
          </a:p>
        </p:txBody>
      </p:sp>
      <p:sp>
        <p:nvSpPr>
          <p:cNvPr id="3" name="Content Placeholder 2">
            <a:extLst>
              <a:ext uri="{FF2B5EF4-FFF2-40B4-BE49-F238E27FC236}">
                <a16:creationId xmlns:a16="http://schemas.microsoft.com/office/drawing/2014/main" id="{101376EF-F13A-C626-8511-08B14E8E5AAE}"/>
              </a:ext>
            </a:extLst>
          </p:cNvPr>
          <p:cNvSpPr>
            <a:spLocks noGrp="1"/>
          </p:cNvSpPr>
          <p:nvPr>
            <p:ph idx="1"/>
          </p:nvPr>
        </p:nvSpPr>
        <p:spPr>
          <a:xfrm>
            <a:off x="304800" y="2767978"/>
            <a:ext cx="10515600" cy="4351338"/>
          </a:xfrm>
        </p:spPr>
        <p:txBody>
          <a:bodyPr>
            <a:noAutofit/>
          </a:bodyPr>
          <a:lstStyle/>
          <a:p>
            <a:pPr>
              <a:buFont typeface="Wingdings" pitchFamily="2" charset="2"/>
              <a:buChar char="v"/>
            </a:pPr>
            <a:r>
              <a:rPr lang="en-US" sz="3200" dirty="0">
                <a:solidFill>
                  <a:schemeClr val="bg1"/>
                </a:solidFill>
                <a:latin typeface="Space Mono" panose="02010509030202000204" pitchFamily="49" charset="77"/>
              </a:rPr>
              <a:t>First/second/third years…?</a:t>
            </a:r>
          </a:p>
          <a:p>
            <a:pPr>
              <a:buFont typeface="Wingdings" pitchFamily="2" charset="2"/>
              <a:buChar char="v"/>
            </a:pPr>
            <a:endParaRPr lang="en-US" sz="3200" dirty="0">
              <a:solidFill>
                <a:schemeClr val="bg1"/>
              </a:solidFill>
              <a:latin typeface="Space Mono" panose="02010509030202000204" pitchFamily="49" charset="77"/>
            </a:endParaRPr>
          </a:p>
          <a:p>
            <a:pPr>
              <a:buFont typeface="Wingdings" pitchFamily="2" charset="2"/>
              <a:buChar char="v"/>
            </a:pPr>
            <a:r>
              <a:rPr lang="en-US" sz="3200" dirty="0">
                <a:solidFill>
                  <a:schemeClr val="bg1"/>
                </a:solidFill>
                <a:latin typeface="Space Mono" panose="02010509030202000204" pitchFamily="49" charset="77"/>
              </a:rPr>
              <a:t>Postgrads…?</a:t>
            </a:r>
          </a:p>
          <a:p>
            <a:pPr>
              <a:buFont typeface="Wingdings" pitchFamily="2" charset="2"/>
              <a:buChar char="v"/>
            </a:pPr>
            <a:endParaRPr lang="en-US" sz="3200" dirty="0">
              <a:solidFill>
                <a:schemeClr val="bg1"/>
              </a:solidFill>
              <a:latin typeface="Space Mono" panose="02010509030202000204" pitchFamily="49" charset="77"/>
            </a:endParaRPr>
          </a:p>
          <a:p>
            <a:pPr>
              <a:buFont typeface="Wingdings" pitchFamily="2" charset="2"/>
              <a:buChar char="v"/>
            </a:pPr>
            <a:r>
              <a:rPr lang="en-US" sz="3200" dirty="0">
                <a:solidFill>
                  <a:schemeClr val="bg1"/>
                </a:solidFill>
                <a:latin typeface="Space Mono" panose="02010509030202000204" pitchFamily="49" charset="77"/>
              </a:rPr>
              <a:t>How many of you have heard about Nuclear Fusion?</a:t>
            </a:r>
          </a:p>
        </p:txBody>
      </p:sp>
      <p:sp>
        <p:nvSpPr>
          <p:cNvPr id="5" name="TextBox 4">
            <a:extLst>
              <a:ext uri="{FF2B5EF4-FFF2-40B4-BE49-F238E27FC236}">
                <a16:creationId xmlns:a16="http://schemas.microsoft.com/office/drawing/2014/main" id="{964B89E7-1D1D-A0E6-6A8F-5F960D23AFD1}"/>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74255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9753-8F70-0B4B-0E47-6922934CA6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23ABF-47C3-D980-A144-2F2DFA29A9A0}"/>
              </a:ext>
            </a:extLst>
          </p:cNvPr>
          <p:cNvSpPr>
            <a:spLocks noGrp="1"/>
          </p:cNvSpPr>
          <p:nvPr>
            <p:ph type="title"/>
          </p:nvPr>
        </p:nvSpPr>
        <p:spPr>
          <a:xfrm>
            <a:off x="2604928" y="777883"/>
            <a:ext cx="9261490" cy="1325563"/>
          </a:xfrm>
        </p:spPr>
        <p:txBody>
          <a:bodyPr/>
          <a:lstStyle/>
          <a:p>
            <a:r>
              <a:rPr lang="en-US" b="1" dirty="0">
                <a:solidFill>
                  <a:schemeClr val="bg1"/>
                </a:solidFill>
                <a:latin typeface="Space Mono" panose="02010509030202000204" pitchFamily="49" charset="77"/>
              </a:rPr>
              <a:t>Let's start at the beginning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6DF7118-02A7-AAEE-A5F4-18EFC021B424}"/>
                  </a:ext>
                </a:extLst>
              </p:cNvPr>
              <p:cNvSpPr>
                <a:spLocks noGrp="1"/>
              </p:cNvSpPr>
              <p:nvPr>
                <p:ph idx="1"/>
              </p:nvPr>
            </p:nvSpPr>
            <p:spPr>
              <a:xfrm>
                <a:off x="325582" y="2479964"/>
                <a:ext cx="11540836" cy="5888181"/>
              </a:xfrm>
            </p:spPr>
            <p:txBody>
              <a:bodyPr>
                <a:noAutofit/>
              </a:bodyPr>
              <a:lstStyle/>
              <a:p>
                <a:pPr>
                  <a:buFont typeface="Wingdings" pitchFamily="2" charset="2"/>
                  <a:buChar char="v"/>
                </a:pPr>
                <a:r>
                  <a:rPr lang="en-GB" sz="2300" dirty="0">
                    <a:solidFill>
                      <a:schemeClr val="bg1"/>
                    </a:solidFill>
                    <a:latin typeface="Space Mono" panose="02010509030202000204" pitchFamily="49" charset="77"/>
                  </a:rPr>
                  <a:t>Nuclear Fusion: in fusion one starts with light elements and brings them together so that they may fuse to form heavier elements. The resulting heavier elements have slightly less mass than the fusing elements and this mass difference results in the release of energy.[1]</a:t>
                </a:r>
              </a:p>
              <a:p>
                <a:pPr>
                  <a:buFont typeface="Wingdings" pitchFamily="2" charset="2"/>
                  <a:buChar char="v"/>
                </a:pPr>
                <a:r>
                  <a:rPr lang="en-GB" sz="2300" dirty="0">
                    <a:solidFill>
                      <a:schemeClr val="bg1"/>
                    </a:solidFill>
                    <a:latin typeface="Space Mono" panose="02010509030202000204" pitchFamily="49" charset="77"/>
                  </a:rPr>
                  <a:t>Einstein’s mass energy Relation:</a:t>
                </a:r>
              </a:p>
              <a:p>
                <a:pPr>
                  <a:buFont typeface="Wingdings" pitchFamily="2" charset="2"/>
                  <a:buChar char="v"/>
                </a:pPr>
                <a:endParaRPr lang="en-GB" sz="2300" dirty="0">
                  <a:solidFill>
                    <a:schemeClr val="bg1"/>
                  </a:solidFill>
                  <a:latin typeface="Space Mono" panose="02010509030202000204" pitchFamily="49" charset="77"/>
                </a:endParaRPr>
              </a:p>
              <a:p>
                <a:pPr marL="0" indent="0">
                  <a:buNone/>
                </a:pPr>
                <a14:m>
                  <m:oMathPara xmlns:m="http://schemas.openxmlformats.org/officeDocument/2006/math">
                    <m:oMathParaPr>
                      <m:jc m:val="centerGroup"/>
                    </m:oMathParaPr>
                    <m:oMath xmlns:m="http://schemas.openxmlformats.org/officeDocument/2006/math">
                      <m:r>
                        <m:rPr>
                          <m:sty m:val="p"/>
                        </m:rPr>
                        <a:rPr lang="en-GB" sz="2300" b="0" i="0" smtClean="0">
                          <a:solidFill>
                            <a:schemeClr val="bg1"/>
                          </a:solidFill>
                          <a:latin typeface="Cambria Math" panose="02040503050406030204" pitchFamily="18" charset="0"/>
                        </a:rPr>
                        <m:t>E</m:t>
                      </m:r>
                      <m:r>
                        <a:rPr lang="en-GB" sz="2300" b="0" i="0" smtClean="0">
                          <a:solidFill>
                            <a:schemeClr val="bg1"/>
                          </a:solidFill>
                          <a:latin typeface="Cambria Math" panose="02040503050406030204" pitchFamily="18" charset="0"/>
                        </a:rPr>
                        <m:t>=</m:t>
                      </m:r>
                      <m:r>
                        <m:rPr>
                          <m:sty m:val="p"/>
                        </m:rPr>
                        <a:rPr lang="en-GB" sz="2300" b="0" i="0" smtClean="0">
                          <a:solidFill>
                            <a:schemeClr val="bg1"/>
                          </a:solidFill>
                          <a:latin typeface="Cambria Math" panose="02040503050406030204" pitchFamily="18" charset="0"/>
                        </a:rPr>
                        <m:t>m</m:t>
                      </m:r>
                      <m:sSup>
                        <m:sSupPr>
                          <m:ctrlPr>
                            <a:rPr lang="en-GB" sz="2300" smtClean="0">
                              <a:solidFill>
                                <a:schemeClr val="bg1"/>
                              </a:solidFill>
                              <a:latin typeface="Cambria Math" panose="02040503050406030204" pitchFamily="18" charset="0"/>
                            </a:rPr>
                          </m:ctrlPr>
                        </m:sSupPr>
                        <m:e>
                          <m:r>
                            <m:rPr>
                              <m:sty m:val="p"/>
                            </m:rPr>
                            <a:rPr lang="en-GB" sz="2300" b="0" i="0" smtClean="0">
                              <a:solidFill>
                                <a:schemeClr val="bg1"/>
                              </a:solidFill>
                              <a:latin typeface="Cambria Math" panose="02040503050406030204" pitchFamily="18" charset="0"/>
                            </a:rPr>
                            <m:t>c</m:t>
                          </m:r>
                        </m:e>
                        <m:sup>
                          <m:r>
                            <a:rPr lang="en-GB" sz="2300" b="0" i="0" smtClean="0">
                              <a:solidFill>
                                <a:schemeClr val="bg1"/>
                              </a:solidFill>
                              <a:latin typeface="Cambria Math" panose="02040503050406030204" pitchFamily="18" charset="0"/>
                            </a:rPr>
                            <m:t>2</m:t>
                          </m:r>
                        </m:sup>
                      </m:sSup>
                    </m:oMath>
                  </m:oMathPara>
                </a14:m>
                <a:endParaRPr lang="en-GB" sz="2300" dirty="0">
                  <a:solidFill>
                    <a:schemeClr val="bg1"/>
                  </a:solidFill>
                  <a:latin typeface="Space Mono" panose="02010509030202000204" pitchFamily="49" charset="77"/>
                </a:endParaRPr>
              </a:p>
              <a:p>
                <a:pPr>
                  <a:buFont typeface="Wingdings" pitchFamily="2" charset="2"/>
                  <a:buChar char="v"/>
                </a:pPr>
                <a:r>
                  <a:rPr lang="en-GB" sz="2300" dirty="0">
                    <a:solidFill>
                      <a:schemeClr val="bg1"/>
                    </a:solidFill>
                    <a:latin typeface="Space Mono" panose="02010509030202000204" pitchFamily="49" charset="77"/>
                  </a:rPr>
                  <a:t>Binding energy:  The energy required to completely disassemble a nucleus into its constituent protons and neutrons at rest or to separate them to an infinite distance. </a:t>
                </a:r>
                <a:endParaRPr lang="en-US" sz="2300" dirty="0">
                  <a:solidFill>
                    <a:schemeClr val="bg1"/>
                  </a:solidFill>
                  <a:latin typeface="Space Mono" panose="02010509030202000204" pitchFamily="49" charset="77"/>
                </a:endParaRPr>
              </a:p>
            </p:txBody>
          </p:sp>
        </mc:Choice>
        <mc:Fallback>
          <p:sp>
            <p:nvSpPr>
              <p:cNvPr id="3" name="Content Placeholder 2">
                <a:extLst>
                  <a:ext uri="{FF2B5EF4-FFF2-40B4-BE49-F238E27FC236}">
                    <a16:creationId xmlns:a16="http://schemas.microsoft.com/office/drawing/2014/main" id="{06DF7118-02A7-AAEE-A5F4-18EFC021B424}"/>
                  </a:ext>
                </a:extLst>
              </p:cNvPr>
              <p:cNvSpPr>
                <a:spLocks noGrp="1" noRot="1" noChangeAspect="1" noMove="1" noResize="1" noEditPoints="1" noAdjustHandles="1" noChangeArrowheads="1" noChangeShapeType="1" noTextEdit="1"/>
              </p:cNvSpPr>
              <p:nvPr>
                <p:ph idx="1"/>
              </p:nvPr>
            </p:nvSpPr>
            <p:spPr>
              <a:xfrm>
                <a:off x="325582" y="2479964"/>
                <a:ext cx="11540836" cy="5888181"/>
              </a:xfrm>
              <a:blipFill>
                <a:blip r:embed="rId2"/>
                <a:stretch>
                  <a:fillRect l="-659" t="-1290" r="-219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91B3BAC1-CD0A-8B96-F604-435C69817432}"/>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502576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62071-DE95-F268-A524-20E3F17928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1151CF-883D-74F7-7B0A-07A003780224}"/>
              </a:ext>
            </a:extLst>
          </p:cNvPr>
          <p:cNvSpPr>
            <a:spLocks noGrp="1"/>
          </p:cNvSpPr>
          <p:nvPr>
            <p:ph type="title"/>
          </p:nvPr>
        </p:nvSpPr>
        <p:spPr>
          <a:xfrm>
            <a:off x="2550730" y="782758"/>
            <a:ext cx="10515600" cy="1325563"/>
          </a:xfrm>
        </p:spPr>
        <p:txBody>
          <a:bodyPr/>
          <a:lstStyle/>
          <a:p>
            <a:r>
              <a:rPr lang="en-US" b="1" dirty="0">
                <a:solidFill>
                  <a:schemeClr val="bg1"/>
                </a:solidFill>
                <a:latin typeface="Space Mono" panose="02010509030202000204" pitchFamily="49" charset="77"/>
              </a:rPr>
              <a:t>Quick Calculation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47C3638-1ABA-B30F-7FA1-545E0BEFF242}"/>
                  </a:ext>
                </a:extLst>
              </p:cNvPr>
              <p:cNvSpPr>
                <a:spLocks noGrp="1"/>
              </p:cNvSpPr>
              <p:nvPr>
                <p:ph idx="1"/>
              </p:nvPr>
            </p:nvSpPr>
            <p:spPr>
              <a:xfrm>
                <a:off x="355689" y="2565522"/>
                <a:ext cx="11223321" cy="5002607"/>
              </a:xfrm>
            </p:spPr>
            <p:txBody>
              <a:bodyPr>
                <a:normAutofit/>
              </a:bodyPr>
              <a:lstStyle/>
              <a:p>
                <a:pPr>
                  <a:buFont typeface="Wingdings" pitchFamily="2" charset="2"/>
                  <a:buChar char="v"/>
                </a:pPr>
                <a:r>
                  <a:rPr lang="en-US" sz="2300" dirty="0">
                    <a:solidFill>
                      <a:schemeClr val="bg1"/>
                    </a:solidFill>
                    <a:latin typeface="Space Mono" panose="02010509030202000204" pitchFamily="49" charset="77"/>
                  </a:rPr>
                  <a:t>Mass of Deuteron (</a:t>
                </a:r>
                <a14:m>
                  <m:oMath xmlns:m="http://schemas.openxmlformats.org/officeDocument/2006/math">
                    <m:sSup>
                      <m:sSupPr>
                        <m:ctrlPr>
                          <a:rPr lang="en-US" sz="2300" smtClean="0">
                            <a:solidFill>
                              <a:schemeClr val="bg1"/>
                            </a:solidFill>
                            <a:latin typeface="Cambria Math" panose="02040503050406030204" pitchFamily="18" charset="0"/>
                          </a:rPr>
                        </m:ctrlPr>
                      </m:sSupPr>
                      <m:e>
                        <m:r>
                          <m:rPr>
                            <m:sty m:val="p"/>
                          </m:rPr>
                          <a:rPr lang="en-GB" sz="2300" b="0" i="0" smtClean="0">
                            <a:solidFill>
                              <a:schemeClr val="bg1"/>
                            </a:solidFill>
                            <a:latin typeface="Cambria Math" panose="02040503050406030204" pitchFamily="18" charset="0"/>
                          </a:rPr>
                          <m:t>H</m:t>
                        </m:r>
                      </m:e>
                      <m:sup>
                        <m:r>
                          <a:rPr lang="en-GB" sz="2300" b="0" i="0" smtClean="0">
                            <a:solidFill>
                              <a:schemeClr val="bg1"/>
                            </a:solidFill>
                            <a:latin typeface="Cambria Math" panose="02040503050406030204" pitchFamily="18" charset="0"/>
                          </a:rPr>
                          <m:t>2</m:t>
                        </m:r>
                      </m:sup>
                    </m:sSup>
                  </m:oMath>
                </a14:m>
                <a:r>
                  <a:rPr lang="en-US" sz="2300" dirty="0">
                    <a:solidFill>
                      <a:schemeClr val="bg1"/>
                    </a:solidFill>
                    <a:latin typeface="Space Mono" panose="02010509030202000204" pitchFamily="49" charset="77"/>
                  </a:rPr>
                  <a:t>) = </a:t>
                </a:r>
                <a:r>
                  <a:rPr lang="en-GB" sz="2300" dirty="0">
                    <a:solidFill>
                      <a:schemeClr val="bg1"/>
                    </a:solidFill>
                    <a:latin typeface="Space Mono" panose="02010509030202000204" pitchFamily="49" charset="77"/>
                  </a:rPr>
                  <a:t>2.01355 </a:t>
                </a:r>
                <a:r>
                  <a:rPr lang="en-GB" sz="2300" i="1" dirty="0">
                    <a:solidFill>
                      <a:schemeClr val="bg1"/>
                    </a:solidFill>
                    <a:latin typeface="Space Mono" panose="02010509030202000204" pitchFamily="49" charset="77"/>
                  </a:rPr>
                  <a:t>u</a:t>
                </a:r>
              </a:p>
              <a:p>
                <a:pPr>
                  <a:buFont typeface="Wingdings" pitchFamily="2" charset="2"/>
                  <a:buChar char="v"/>
                </a:pPr>
                <a:r>
                  <a:rPr lang="en-GB" sz="2300" dirty="0">
                    <a:solidFill>
                      <a:schemeClr val="bg1"/>
                    </a:solidFill>
                    <a:latin typeface="Space Mono" panose="02010509030202000204" pitchFamily="49" charset="77"/>
                  </a:rPr>
                  <a:t>Mass of Proton (</a:t>
                </a:r>
                <a14:m>
                  <m:oMath xmlns:m="http://schemas.openxmlformats.org/officeDocument/2006/math">
                    <m:sSub>
                      <m:sSubPr>
                        <m:ctrlPr>
                          <a:rPr lang="en-GB" sz="2300">
                            <a:solidFill>
                              <a:schemeClr val="bg1"/>
                            </a:solidFill>
                            <a:latin typeface="Cambria Math" panose="02040503050406030204" pitchFamily="18" charset="0"/>
                          </a:rPr>
                        </m:ctrlPr>
                      </m:sSubPr>
                      <m:e>
                        <m:r>
                          <m:rPr>
                            <m:sty m:val="p"/>
                          </m:rPr>
                          <a:rPr lang="en-GB" sz="2300" b="0" i="0">
                            <a:solidFill>
                              <a:schemeClr val="bg1"/>
                            </a:solidFill>
                            <a:latin typeface="Cambria Math" panose="02040503050406030204" pitchFamily="18" charset="0"/>
                          </a:rPr>
                          <m:t>m</m:t>
                        </m:r>
                      </m:e>
                      <m:sub>
                        <m:r>
                          <m:rPr>
                            <m:sty m:val="p"/>
                          </m:rPr>
                          <a:rPr lang="en-GB" sz="2300" b="0" i="0">
                            <a:solidFill>
                              <a:schemeClr val="bg1"/>
                            </a:solidFill>
                            <a:latin typeface="Cambria Math" panose="02040503050406030204" pitchFamily="18" charset="0"/>
                          </a:rPr>
                          <m:t>p</m:t>
                        </m:r>
                      </m:sub>
                    </m:sSub>
                  </m:oMath>
                </a14:m>
                <a:r>
                  <a:rPr lang="en-GB" sz="2300" dirty="0">
                    <a:solidFill>
                      <a:schemeClr val="bg1"/>
                    </a:solidFill>
                    <a:latin typeface="Space Mono" panose="02010509030202000204" pitchFamily="49" charset="77"/>
                  </a:rPr>
                  <a:t>)= 1.00728 </a:t>
                </a:r>
                <a:r>
                  <a:rPr lang="en-GB" sz="2300" i="1" dirty="0">
                    <a:solidFill>
                      <a:schemeClr val="bg1"/>
                    </a:solidFill>
                    <a:latin typeface="Space Mono" panose="02010509030202000204" pitchFamily="49" charset="77"/>
                  </a:rPr>
                  <a:t>u</a:t>
                </a:r>
              </a:p>
              <a:p>
                <a:pPr>
                  <a:buFont typeface="Wingdings" pitchFamily="2" charset="2"/>
                  <a:buChar char="v"/>
                </a:pPr>
                <a:r>
                  <a:rPr lang="en-GB" sz="2300" dirty="0">
                    <a:solidFill>
                      <a:schemeClr val="bg1"/>
                    </a:solidFill>
                    <a:latin typeface="Space Mono" panose="02010509030202000204" pitchFamily="49" charset="77"/>
                  </a:rPr>
                  <a:t>Mass of Neutron (</a:t>
                </a:r>
                <a14:m>
                  <m:oMath xmlns:m="http://schemas.openxmlformats.org/officeDocument/2006/math">
                    <m:sSub>
                      <m:sSubPr>
                        <m:ctrlPr>
                          <a:rPr lang="en-GB" sz="2300">
                            <a:solidFill>
                              <a:schemeClr val="bg1"/>
                            </a:solidFill>
                            <a:latin typeface="Cambria Math" panose="02040503050406030204" pitchFamily="18" charset="0"/>
                          </a:rPr>
                        </m:ctrlPr>
                      </m:sSubPr>
                      <m:e>
                        <m:r>
                          <m:rPr>
                            <m:sty m:val="p"/>
                          </m:rPr>
                          <a:rPr lang="en-GB" sz="2300" b="0" i="0">
                            <a:solidFill>
                              <a:schemeClr val="bg1"/>
                            </a:solidFill>
                            <a:latin typeface="Cambria Math" panose="02040503050406030204" pitchFamily="18" charset="0"/>
                          </a:rPr>
                          <m:t>m</m:t>
                        </m:r>
                      </m:e>
                      <m:sub>
                        <m:r>
                          <m:rPr>
                            <m:sty m:val="p"/>
                          </m:rPr>
                          <a:rPr lang="en-GB" sz="2300" b="0" i="0">
                            <a:solidFill>
                              <a:schemeClr val="bg1"/>
                            </a:solidFill>
                            <a:latin typeface="Cambria Math" panose="02040503050406030204" pitchFamily="18" charset="0"/>
                          </a:rPr>
                          <m:t>n</m:t>
                        </m:r>
                      </m:sub>
                    </m:sSub>
                  </m:oMath>
                </a14:m>
                <a:r>
                  <a:rPr lang="en-GB" sz="2300" dirty="0">
                    <a:solidFill>
                      <a:schemeClr val="bg1"/>
                    </a:solidFill>
                    <a:latin typeface="Space Mono" panose="02010509030202000204" pitchFamily="49" charset="77"/>
                  </a:rPr>
                  <a:t>)= 1.00866 </a:t>
                </a:r>
                <a:r>
                  <a:rPr lang="en-GB" sz="2300" i="1" dirty="0">
                    <a:solidFill>
                      <a:schemeClr val="bg1"/>
                    </a:solidFill>
                    <a:latin typeface="Space Mono" panose="02010509030202000204" pitchFamily="49" charset="77"/>
                  </a:rPr>
                  <a:t>u</a:t>
                </a:r>
                <a:r>
                  <a:rPr lang="en-GB" sz="2300" dirty="0">
                    <a:solidFill>
                      <a:schemeClr val="bg1"/>
                    </a:solidFill>
                    <a:latin typeface="Space Mono" panose="02010509030202000204" pitchFamily="49" charset="77"/>
                  </a:rPr>
                  <a:t>  </a:t>
                </a:r>
              </a:p>
              <a:p>
                <a:pPr>
                  <a:buFont typeface="Wingdings" pitchFamily="2" charset="2"/>
                  <a:buChar char="v"/>
                </a:pPr>
                <a:r>
                  <a:rPr lang="en-GB" sz="2300" dirty="0">
                    <a:solidFill>
                      <a:schemeClr val="bg1"/>
                    </a:solidFill>
                    <a:latin typeface="Space Mono" panose="02010509030202000204" pitchFamily="49" charset="77"/>
                  </a:rPr>
                  <a:t>1u = 931.494 </a:t>
                </a:r>
                <a:r>
                  <a:rPr lang="en-GB" sz="2300" i="1" dirty="0">
                    <a:solidFill>
                      <a:schemeClr val="bg1"/>
                    </a:solidFill>
                    <a:latin typeface="Space Mono" panose="02010509030202000204" pitchFamily="49" charset="77"/>
                  </a:rPr>
                  <a:t>MeV/c</a:t>
                </a:r>
                <a:r>
                  <a:rPr lang="en-GB" sz="2300" i="1" baseline="30000" dirty="0">
                    <a:solidFill>
                      <a:schemeClr val="bg1"/>
                    </a:solidFill>
                    <a:latin typeface="Space Mono" panose="02010509030202000204" pitchFamily="49" charset="77"/>
                  </a:rPr>
                  <a:t>2</a:t>
                </a:r>
                <a:r>
                  <a:rPr lang="en-GB" sz="2300" i="1" dirty="0">
                    <a:solidFill>
                      <a:schemeClr val="bg1"/>
                    </a:solidFill>
                    <a:latin typeface="Space Mono" panose="02010509030202000204" pitchFamily="49" charset="77"/>
                  </a:rPr>
                  <a:t> </a:t>
                </a:r>
                <a:r>
                  <a:rPr lang="en-GB" sz="2300" dirty="0">
                    <a:solidFill>
                      <a:schemeClr val="bg1"/>
                    </a:solidFill>
                    <a:latin typeface="Space Mono" panose="02010509030202000204" pitchFamily="49" charset="77"/>
                  </a:rPr>
                  <a:t>= 1.660539</a:t>
                </a:r>
                <a14:m>
                  <m:oMath xmlns:m="http://schemas.openxmlformats.org/officeDocument/2006/math">
                    <m:r>
                      <a:rPr lang="en-GB" sz="2300" b="0" i="1" smtClean="0">
                        <a:solidFill>
                          <a:schemeClr val="bg1"/>
                        </a:solidFill>
                        <a:latin typeface="Cambria Math" panose="02040503050406030204" pitchFamily="18" charset="0"/>
                      </a:rPr>
                      <m:t>𝑥</m:t>
                    </m:r>
                    <m:sSup>
                      <m:sSupPr>
                        <m:ctrlPr>
                          <a:rPr lang="en-GB" sz="2300" b="0" i="1" smtClean="0">
                            <a:solidFill>
                              <a:schemeClr val="bg1"/>
                            </a:solidFill>
                            <a:latin typeface="Cambria Math" panose="02040503050406030204" pitchFamily="18" charset="0"/>
                          </a:rPr>
                        </m:ctrlPr>
                      </m:sSupPr>
                      <m:e>
                        <m:r>
                          <a:rPr lang="en-GB" sz="2300" b="0" i="1" smtClean="0">
                            <a:solidFill>
                              <a:schemeClr val="bg1"/>
                            </a:solidFill>
                            <a:latin typeface="Cambria Math" panose="02040503050406030204" pitchFamily="18" charset="0"/>
                          </a:rPr>
                          <m:t>10</m:t>
                        </m:r>
                      </m:e>
                      <m:sup>
                        <m:r>
                          <a:rPr lang="en-GB" sz="2300" b="0" i="1" smtClean="0">
                            <a:solidFill>
                              <a:schemeClr val="bg1"/>
                            </a:solidFill>
                            <a:latin typeface="Cambria Math" panose="02040503050406030204" pitchFamily="18" charset="0"/>
                          </a:rPr>
                          <m:t>−27</m:t>
                        </m:r>
                      </m:sup>
                    </m:sSup>
                    <m:r>
                      <a:rPr lang="en-GB" sz="2300" b="0" i="0" smtClean="0">
                        <a:solidFill>
                          <a:schemeClr val="bg1"/>
                        </a:solidFill>
                        <a:latin typeface="Cambria Math" panose="02040503050406030204" pitchFamily="18" charset="0"/>
                      </a:rPr>
                      <m:t> </m:t>
                    </m:r>
                  </m:oMath>
                </a14:m>
                <a:r>
                  <a:rPr lang="en-GB" sz="2300" i="1" dirty="0">
                    <a:solidFill>
                      <a:schemeClr val="bg1"/>
                    </a:solidFill>
                    <a:latin typeface="Space Mono" panose="02010509030202000204" pitchFamily="49" charset="77"/>
                  </a:rPr>
                  <a:t>kg</a:t>
                </a:r>
              </a:p>
              <a:p>
                <a:pPr marL="0" indent="0" algn="ctr">
                  <a:buNone/>
                </a:pPr>
                <a14:m>
                  <m:oMath xmlns:m="http://schemas.openxmlformats.org/officeDocument/2006/math">
                    <m:sSub>
                      <m:sSubPr>
                        <m:ctrlPr>
                          <a:rPr lang="en-GB" sz="2300" smtClean="0">
                            <a:solidFill>
                              <a:schemeClr val="bg1"/>
                            </a:solidFill>
                            <a:latin typeface="Cambria Math" panose="02040503050406030204" pitchFamily="18" charset="0"/>
                          </a:rPr>
                        </m:ctrlPr>
                      </m:sSubPr>
                      <m:e>
                        <m:r>
                          <m:rPr>
                            <m:sty m:val="p"/>
                          </m:rPr>
                          <a:rPr lang="en-GB" sz="2300" b="0" i="0" smtClean="0">
                            <a:solidFill>
                              <a:schemeClr val="bg1"/>
                            </a:solidFill>
                            <a:latin typeface="Cambria Math" panose="02040503050406030204" pitchFamily="18" charset="0"/>
                          </a:rPr>
                          <m:t>m</m:t>
                        </m:r>
                      </m:e>
                      <m:sub>
                        <m:r>
                          <m:rPr>
                            <m:sty m:val="p"/>
                          </m:rPr>
                          <a:rPr lang="en-GB" sz="2300" b="0" i="0" smtClean="0">
                            <a:solidFill>
                              <a:schemeClr val="bg1"/>
                            </a:solidFill>
                            <a:latin typeface="Cambria Math" panose="02040503050406030204" pitchFamily="18" charset="0"/>
                          </a:rPr>
                          <m:t>p</m:t>
                        </m:r>
                      </m:sub>
                    </m:sSub>
                    <m:r>
                      <a:rPr lang="en-GB" sz="2300" b="0" i="0" smtClean="0">
                        <a:solidFill>
                          <a:schemeClr val="bg1"/>
                        </a:solidFill>
                        <a:latin typeface="Cambria Math" panose="02040503050406030204" pitchFamily="18" charset="0"/>
                      </a:rPr>
                      <m:t>+</m:t>
                    </m:r>
                    <m:sSub>
                      <m:sSubPr>
                        <m:ctrlPr>
                          <a:rPr lang="en-GB" sz="2300" smtClean="0">
                            <a:solidFill>
                              <a:schemeClr val="bg1"/>
                            </a:solidFill>
                            <a:latin typeface="Cambria Math" panose="02040503050406030204" pitchFamily="18" charset="0"/>
                          </a:rPr>
                        </m:ctrlPr>
                      </m:sSubPr>
                      <m:e>
                        <m:r>
                          <m:rPr>
                            <m:sty m:val="p"/>
                          </m:rPr>
                          <a:rPr lang="en-GB" sz="2300" b="0" i="0" smtClean="0">
                            <a:solidFill>
                              <a:schemeClr val="bg1"/>
                            </a:solidFill>
                            <a:latin typeface="Cambria Math" panose="02040503050406030204" pitchFamily="18" charset="0"/>
                          </a:rPr>
                          <m:t>m</m:t>
                        </m:r>
                      </m:e>
                      <m:sub>
                        <m:r>
                          <m:rPr>
                            <m:sty m:val="p"/>
                          </m:rPr>
                          <a:rPr lang="en-GB" sz="2300" b="0" i="0" smtClean="0">
                            <a:solidFill>
                              <a:schemeClr val="bg1"/>
                            </a:solidFill>
                            <a:latin typeface="Cambria Math" panose="02040503050406030204" pitchFamily="18" charset="0"/>
                          </a:rPr>
                          <m:t>n</m:t>
                        </m:r>
                      </m:sub>
                    </m:sSub>
                    <m:r>
                      <a:rPr lang="en-GB" sz="2300" b="0" i="0" smtClean="0">
                        <a:solidFill>
                          <a:schemeClr val="bg1"/>
                        </a:solidFill>
                        <a:latin typeface="Cambria Math" panose="02040503050406030204" pitchFamily="18" charset="0"/>
                      </a:rPr>
                      <m:t>= </m:t>
                    </m:r>
                  </m:oMath>
                </a14:m>
                <a:r>
                  <a:rPr lang="en-GB" sz="2300" dirty="0">
                    <a:solidFill>
                      <a:schemeClr val="bg1"/>
                    </a:solidFill>
                    <a:latin typeface="Space Mono" panose="02010509030202000204" pitchFamily="49" charset="77"/>
                  </a:rPr>
                  <a:t>2.01594 </a:t>
                </a:r>
                <a:r>
                  <a:rPr lang="en-GB" sz="2300" i="1" dirty="0">
                    <a:solidFill>
                      <a:schemeClr val="bg1"/>
                    </a:solidFill>
                    <a:latin typeface="Space Mono" panose="02010509030202000204" pitchFamily="49" charset="77"/>
                  </a:rPr>
                  <a:t>u</a:t>
                </a:r>
                <a:r>
                  <a:rPr lang="en-GB" sz="2300" dirty="0">
                    <a:solidFill>
                      <a:schemeClr val="bg1"/>
                    </a:solidFill>
                    <a:latin typeface="Space Mono" panose="02010509030202000204" pitchFamily="49" charset="77"/>
                  </a:rPr>
                  <a:t> </a:t>
                </a:r>
              </a:p>
              <a:p>
                <a:pPr marL="0" indent="0" algn="ctr">
                  <a:buNone/>
                </a:pPr>
                <a14:m>
                  <m:oMath xmlns:m="http://schemas.openxmlformats.org/officeDocument/2006/math">
                    <m:r>
                      <m:rPr>
                        <m:sty m:val="p"/>
                      </m:rPr>
                      <a:rPr lang="el-GR" sz="2300" b="0" i="0" smtClean="0">
                        <a:solidFill>
                          <a:schemeClr val="bg1"/>
                        </a:solidFill>
                        <a:latin typeface="Cambria Math" panose="02040503050406030204" pitchFamily="18" charset="0"/>
                        <a:ea typeface="Cambria Math" panose="02040503050406030204" pitchFamily="18" charset="0"/>
                      </a:rPr>
                      <m:t>Δ</m:t>
                    </m:r>
                    <m:r>
                      <m:rPr>
                        <m:sty m:val="p"/>
                      </m:rPr>
                      <a:rPr lang="en-GB" sz="2300" b="0" i="0" smtClean="0">
                        <a:solidFill>
                          <a:schemeClr val="bg1"/>
                        </a:solidFill>
                        <a:latin typeface="Cambria Math" panose="02040503050406030204" pitchFamily="18" charset="0"/>
                        <a:ea typeface="Cambria Math" panose="02040503050406030204" pitchFamily="18" charset="0"/>
                      </a:rPr>
                      <m:t>m</m:t>
                    </m:r>
                  </m:oMath>
                </a14:m>
                <a:r>
                  <a:rPr lang="en-GB" sz="2300" dirty="0">
                    <a:solidFill>
                      <a:schemeClr val="bg1"/>
                    </a:solidFill>
                    <a:latin typeface="Space Mono" panose="02010509030202000204" pitchFamily="49" charset="77"/>
                  </a:rPr>
                  <a:t> = 2.01594 </a:t>
                </a:r>
                <a:r>
                  <a:rPr lang="en-GB" sz="2300" i="1" dirty="0">
                    <a:solidFill>
                      <a:schemeClr val="bg1"/>
                    </a:solidFill>
                    <a:latin typeface="Space Mono" panose="02010509030202000204" pitchFamily="49" charset="77"/>
                  </a:rPr>
                  <a:t>u</a:t>
                </a:r>
                <a:r>
                  <a:rPr lang="en-GB" sz="2300" dirty="0">
                    <a:solidFill>
                      <a:schemeClr val="bg1"/>
                    </a:solidFill>
                    <a:latin typeface="Space Mono" panose="02010509030202000204" pitchFamily="49" charset="77"/>
                  </a:rPr>
                  <a:t> - 2.01355 </a:t>
                </a:r>
                <a:r>
                  <a:rPr lang="en-GB" sz="2300" i="1" dirty="0">
                    <a:solidFill>
                      <a:schemeClr val="bg1"/>
                    </a:solidFill>
                    <a:latin typeface="Space Mono" panose="02010509030202000204" pitchFamily="49" charset="77"/>
                  </a:rPr>
                  <a:t>u</a:t>
                </a:r>
                <a:r>
                  <a:rPr lang="en-GB" sz="2300" dirty="0">
                    <a:solidFill>
                      <a:schemeClr val="bg1"/>
                    </a:solidFill>
                    <a:latin typeface="Space Mono" panose="02010509030202000204" pitchFamily="49" charset="77"/>
                  </a:rPr>
                  <a:t> = 0.00239 </a:t>
                </a:r>
                <a:r>
                  <a:rPr lang="en-GB" sz="2300" i="1" dirty="0">
                    <a:solidFill>
                      <a:schemeClr val="bg1"/>
                    </a:solidFill>
                    <a:latin typeface="Space Mono" panose="02010509030202000204" pitchFamily="49" charset="77"/>
                  </a:rPr>
                  <a:t>u</a:t>
                </a:r>
              </a:p>
              <a:p>
                <a:pPr marL="0" indent="0" algn="ctr">
                  <a:buNone/>
                </a:pPr>
                <a:r>
                  <a:rPr lang="en-GB" sz="2300" dirty="0">
                    <a:solidFill>
                      <a:schemeClr val="bg1"/>
                    </a:solidFill>
                    <a:latin typeface="Space Mono" panose="02010509030202000204" pitchFamily="49" charset="77"/>
                  </a:rPr>
                  <a:t>(Let’s convert using: </a:t>
                </a:r>
                <a14:m>
                  <m:oMath xmlns:m="http://schemas.openxmlformats.org/officeDocument/2006/math">
                    <m:r>
                      <m:rPr>
                        <m:sty m:val="p"/>
                      </m:rPr>
                      <a:rPr lang="en-GB" sz="2300" b="0" i="0" smtClean="0">
                        <a:solidFill>
                          <a:schemeClr val="bg1"/>
                        </a:solidFill>
                        <a:latin typeface="Cambria Math" panose="02040503050406030204" pitchFamily="18" charset="0"/>
                      </a:rPr>
                      <m:t>E</m:t>
                    </m:r>
                    <m:r>
                      <a:rPr lang="en-GB" sz="2300" b="0" i="0" smtClean="0">
                        <a:solidFill>
                          <a:schemeClr val="bg1"/>
                        </a:solidFill>
                        <a:latin typeface="Cambria Math" panose="02040503050406030204" pitchFamily="18" charset="0"/>
                      </a:rPr>
                      <m:t>=</m:t>
                    </m:r>
                    <m:r>
                      <m:rPr>
                        <m:sty m:val="p"/>
                      </m:rPr>
                      <a:rPr lang="en-GB" sz="2300" b="0" i="0" smtClean="0">
                        <a:solidFill>
                          <a:schemeClr val="bg1"/>
                        </a:solidFill>
                        <a:latin typeface="Cambria Math" panose="02040503050406030204" pitchFamily="18" charset="0"/>
                      </a:rPr>
                      <m:t>m</m:t>
                    </m:r>
                    <m:sSup>
                      <m:sSupPr>
                        <m:ctrlPr>
                          <a:rPr lang="en-GB" sz="2300" smtClean="0">
                            <a:solidFill>
                              <a:schemeClr val="bg1"/>
                            </a:solidFill>
                            <a:latin typeface="Cambria Math" panose="02040503050406030204" pitchFamily="18" charset="0"/>
                          </a:rPr>
                        </m:ctrlPr>
                      </m:sSupPr>
                      <m:e>
                        <m:r>
                          <m:rPr>
                            <m:sty m:val="p"/>
                          </m:rPr>
                          <a:rPr lang="en-GB" sz="2300" b="0" i="0" smtClean="0">
                            <a:solidFill>
                              <a:schemeClr val="bg1"/>
                            </a:solidFill>
                            <a:latin typeface="Cambria Math" panose="02040503050406030204" pitchFamily="18" charset="0"/>
                          </a:rPr>
                          <m:t>c</m:t>
                        </m:r>
                      </m:e>
                      <m:sup>
                        <m:r>
                          <a:rPr lang="en-GB" sz="2300" b="0" i="0" smtClean="0">
                            <a:solidFill>
                              <a:schemeClr val="bg1"/>
                            </a:solidFill>
                            <a:latin typeface="Cambria Math" panose="02040503050406030204" pitchFamily="18" charset="0"/>
                          </a:rPr>
                          <m:t>2</m:t>
                        </m:r>
                      </m:sup>
                    </m:sSup>
                  </m:oMath>
                </a14:m>
                <a:r>
                  <a:rPr lang="en-GB" sz="2300" dirty="0">
                    <a:solidFill>
                      <a:schemeClr val="bg1"/>
                    </a:solidFill>
                    <a:latin typeface="Space Mono" panose="02010509030202000204" pitchFamily="49" charset="77"/>
                  </a:rPr>
                  <a:t>)</a:t>
                </a:r>
              </a:p>
              <a:p>
                <a:pPr marL="0" indent="0" algn="ctr">
                  <a:buNone/>
                </a:pPr>
                <a14:m>
                  <m:oMath xmlns:m="http://schemas.openxmlformats.org/officeDocument/2006/math">
                    <m:r>
                      <m:rPr>
                        <m:sty m:val="p"/>
                      </m:rPr>
                      <a:rPr lang="en-GB" sz="2300" b="0" i="0">
                        <a:solidFill>
                          <a:schemeClr val="bg1"/>
                        </a:solidFill>
                        <a:latin typeface="Cambria Math" panose="02040503050406030204" pitchFamily="18" charset="0"/>
                      </a:rPr>
                      <m:t>E</m:t>
                    </m:r>
                  </m:oMath>
                </a14:m>
                <a:r>
                  <a:rPr lang="en-GB" sz="2300" dirty="0">
                    <a:solidFill>
                      <a:schemeClr val="bg1"/>
                    </a:solidFill>
                    <a:latin typeface="Space Mono" panose="02010509030202000204" pitchFamily="49" charset="77"/>
                  </a:rPr>
                  <a:t> = 0.00239 x 931.494 </a:t>
                </a:r>
                <a:r>
                  <a:rPr lang="en-GB" sz="2300" i="1" dirty="0">
                    <a:solidFill>
                      <a:schemeClr val="bg1"/>
                    </a:solidFill>
                    <a:latin typeface="Space Mono" panose="02010509030202000204" pitchFamily="49" charset="77"/>
                  </a:rPr>
                  <a:t>MeV/</a:t>
                </a:r>
                <a:r>
                  <a:rPr lang="en-GB" sz="2300" dirty="0">
                    <a:solidFill>
                      <a:schemeClr val="bg1"/>
                    </a:solidFill>
                    <a:latin typeface="Space Mono" panose="02010509030202000204" pitchFamily="49" charset="77"/>
                  </a:rPr>
                  <a:t>c</a:t>
                </a:r>
                <a:r>
                  <a:rPr lang="en-GB" sz="2300" baseline="30000" dirty="0">
                    <a:solidFill>
                      <a:schemeClr val="bg1"/>
                    </a:solidFill>
                    <a:latin typeface="Space Mono" panose="02010509030202000204" pitchFamily="49" charset="77"/>
                  </a:rPr>
                  <a:t>2</a:t>
                </a:r>
                <a:r>
                  <a:rPr lang="en-GB" sz="2300" dirty="0">
                    <a:solidFill>
                      <a:schemeClr val="bg1"/>
                    </a:solidFill>
                    <a:latin typeface="Space Mono" panose="02010509030202000204" pitchFamily="49" charset="77"/>
                  </a:rPr>
                  <a:t> x c</a:t>
                </a:r>
                <a:r>
                  <a:rPr lang="en-GB" sz="2300" baseline="30000" dirty="0">
                    <a:solidFill>
                      <a:schemeClr val="bg1"/>
                    </a:solidFill>
                    <a:latin typeface="Space Mono" panose="02010509030202000204" pitchFamily="49" charset="77"/>
                  </a:rPr>
                  <a:t>2</a:t>
                </a:r>
                <a:r>
                  <a:rPr lang="en-GB" sz="2300" dirty="0">
                    <a:solidFill>
                      <a:schemeClr val="bg1"/>
                    </a:solidFill>
                    <a:latin typeface="Space Mono" panose="02010509030202000204" pitchFamily="49" charset="77"/>
                  </a:rPr>
                  <a:t> = 2.22627 </a:t>
                </a:r>
                <a:r>
                  <a:rPr lang="en-GB" sz="2300" i="1" dirty="0">
                    <a:solidFill>
                      <a:schemeClr val="bg1"/>
                    </a:solidFill>
                    <a:latin typeface="Space Mono" panose="02010509030202000204" pitchFamily="49" charset="77"/>
                  </a:rPr>
                  <a:t>MeV</a:t>
                </a:r>
              </a:p>
              <a:p>
                <a:pPr>
                  <a:buFont typeface="Wingdings" pitchFamily="2" charset="2"/>
                  <a:buChar char="v"/>
                </a:pPr>
                <a:r>
                  <a:rPr lang="en-GB" sz="2300" dirty="0">
                    <a:solidFill>
                      <a:schemeClr val="bg1"/>
                    </a:solidFill>
                    <a:latin typeface="Space Mono" panose="02010509030202000204" pitchFamily="49" charset="77"/>
                  </a:rPr>
                  <a:t>There’s a difference!</a:t>
                </a:r>
              </a:p>
              <a:p>
                <a:endParaRPr lang="en-US" dirty="0"/>
              </a:p>
            </p:txBody>
          </p:sp>
        </mc:Choice>
        <mc:Fallback>
          <p:sp>
            <p:nvSpPr>
              <p:cNvPr id="3" name="Content Placeholder 2">
                <a:extLst>
                  <a:ext uri="{FF2B5EF4-FFF2-40B4-BE49-F238E27FC236}">
                    <a16:creationId xmlns:a16="http://schemas.microsoft.com/office/drawing/2014/main" id="{C47C3638-1ABA-B30F-7FA1-545E0BEFF242}"/>
                  </a:ext>
                </a:extLst>
              </p:cNvPr>
              <p:cNvSpPr>
                <a:spLocks noGrp="1" noRot="1" noChangeAspect="1" noMove="1" noResize="1" noEditPoints="1" noAdjustHandles="1" noChangeArrowheads="1" noChangeShapeType="1" noTextEdit="1"/>
              </p:cNvSpPr>
              <p:nvPr>
                <p:ph idx="1"/>
              </p:nvPr>
            </p:nvSpPr>
            <p:spPr>
              <a:xfrm>
                <a:off x="355689" y="2565522"/>
                <a:ext cx="11223321" cy="5002607"/>
              </a:xfrm>
              <a:blipFill>
                <a:blip r:embed="rId2"/>
                <a:stretch>
                  <a:fillRect l="-565" t="-152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A59B1A5E-82E9-7BDE-B478-327113461CFA}"/>
              </a:ext>
            </a:extLst>
          </p:cNvPr>
          <p:cNvSpPr txBox="1"/>
          <p:nvPr/>
        </p:nvSpPr>
        <p:spPr>
          <a:xfrm>
            <a:off x="1591294" y="6139543"/>
            <a:ext cx="184731" cy="369332"/>
          </a:xfrm>
          <a:prstGeom prst="rect">
            <a:avLst/>
          </a:prstGeom>
          <a:noFill/>
        </p:spPr>
        <p:txBody>
          <a:bodyPr wrap="none" rtlCol="0">
            <a:spAutoFit/>
          </a:bodyPr>
          <a:lstStyle/>
          <a:p>
            <a:endParaRPr lang="en-US"/>
          </a:p>
        </p:txBody>
      </p:sp>
      <p:sp>
        <p:nvSpPr>
          <p:cNvPr id="7" name="TextBox 6">
            <a:extLst>
              <a:ext uri="{FF2B5EF4-FFF2-40B4-BE49-F238E27FC236}">
                <a16:creationId xmlns:a16="http://schemas.microsoft.com/office/drawing/2014/main" id="{89A3BB22-DFDD-30F7-3269-4CFFD4858844}"/>
              </a:ext>
            </a:extLst>
          </p:cNvPr>
          <p:cNvSpPr txBox="1"/>
          <p:nvPr/>
        </p:nvSpPr>
        <p:spPr>
          <a:xfrm>
            <a:off x="0" y="6613920"/>
            <a:ext cx="11934701" cy="276999"/>
          </a:xfrm>
          <a:prstGeom prst="rect">
            <a:avLst/>
          </a:prstGeom>
          <a:noFill/>
        </p:spPr>
        <p:txBody>
          <a:bodyPr wrap="square" rtlCol="0">
            <a:spAutoFit/>
          </a:bodyPr>
          <a:lstStyle/>
          <a:p>
            <a:r>
              <a:rPr lang="en-US" sz="1200" dirty="0">
                <a:solidFill>
                  <a:schemeClr val="bg1"/>
                </a:solidFill>
                <a:latin typeface="Space Mono" panose="02010509030202000204" pitchFamily="49" charset="77"/>
              </a:rPr>
              <a:t>All values were taken from the NIST website: </a:t>
            </a:r>
            <a:r>
              <a:rPr lang="en-US" sz="1200" dirty="0">
                <a:solidFill>
                  <a:schemeClr val="bg1"/>
                </a:solidFill>
                <a:latin typeface="Space Mono" panose="02010509030202000204" pitchFamily="49" charset="77"/>
                <a:hlinkClick r:id="rId3">
                  <a:extLst>
                    <a:ext uri="{A12FA001-AC4F-418D-AE19-62706E023703}">
                      <ahyp:hlinkClr xmlns:ahyp="http://schemas.microsoft.com/office/drawing/2018/hyperlinkcolor" val="tx"/>
                    </a:ext>
                  </a:extLst>
                </a:hlinkClick>
              </a:rPr>
              <a:t>https://www.nist.gov/</a:t>
            </a:r>
            <a:r>
              <a:rPr lang="en-US" sz="1200" dirty="0">
                <a:solidFill>
                  <a:schemeClr val="bg1"/>
                </a:solidFill>
                <a:latin typeface="Space Mono" panose="02010509030202000204" pitchFamily="49" charset="77"/>
              </a:rPr>
              <a:t>   </a:t>
            </a:r>
          </a:p>
        </p:txBody>
      </p:sp>
    </p:spTree>
    <p:extLst>
      <p:ext uri="{BB962C8B-B14F-4D97-AF65-F5344CB8AC3E}">
        <p14:creationId xmlns:p14="http://schemas.microsoft.com/office/powerpoint/2010/main" val="3127460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E40B4-3FEA-D8E7-5451-431984F4FB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AEC36-4F6C-E9FD-6E50-ABE245A15E9E}"/>
              </a:ext>
            </a:extLst>
          </p:cNvPr>
          <p:cNvSpPr>
            <a:spLocks noGrp="1"/>
          </p:cNvSpPr>
          <p:nvPr>
            <p:ph type="title"/>
          </p:nvPr>
        </p:nvSpPr>
        <p:spPr>
          <a:xfrm>
            <a:off x="2576945" y="844242"/>
            <a:ext cx="8562110" cy="1302296"/>
          </a:xfrm>
        </p:spPr>
        <p:txBody>
          <a:bodyPr>
            <a:normAutofit fontScale="90000"/>
          </a:bodyPr>
          <a:lstStyle/>
          <a:p>
            <a:r>
              <a:rPr lang="en-US" b="1" dirty="0">
                <a:solidFill>
                  <a:schemeClr val="bg1"/>
                </a:solidFill>
                <a:latin typeface="Space Mono" panose="02010509030202000204" pitchFamily="49" charset="77"/>
              </a:rPr>
              <a:t>Binding Energy against Nucleon</a:t>
            </a:r>
          </a:p>
        </p:txBody>
      </p:sp>
      <p:sp>
        <p:nvSpPr>
          <p:cNvPr id="3" name="Content Placeholder 2">
            <a:extLst>
              <a:ext uri="{FF2B5EF4-FFF2-40B4-BE49-F238E27FC236}">
                <a16:creationId xmlns:a16="http://schemas.microsoft.com/office/drawing/2014/main" id="{C611DA3A-E4F1-923D-9F96-ED1C80A3FB5E}"/>
              </a:ext>
            </a:extLst>
          </p:cNvPr>
          <p:cNvSpPr>
            <a:spLocks noGrp="1"/>
          </p:cNvSpPr>
          <p:nvPr>
            <p:ph idx="1"/>
          </p:nvPr>
        </p:nvSpPr>
        <p:spPr>
          <a:xfrm>
            <a:off x="623455" y="1857334"/>
            <a:ext cx="10515600" cy="4351338"/>
          </a:xfrm>
        </p:spPr>
        <p:txBody>
          <a:bodyPr>
            <a:normAutofit/>
          </a:bodyPr>
          <a:lstStyle/>
          <a:p>
            <a:pPr marL="0" indent="0">
              <a:buNone/>
            </a:pPr>
            <a:endParaRPr lang="en-GB" dirty="0"/>
          </a:p>
          <a:p>
            <a:endParaRPr lang="en-US" dirty="0"/>
          </a:p>
        </p:txBody>
      </p:sp>
      <p:sp>
        <p:nvSpPr>
          <p:cNvPr id="5" name="TextBox 4">
            <a:extLst>
              <a:ext uri="{FF2B5EF4-FFF2-40B4-BE49-F238E27FC236}">
                <a16:creationId xmlns:a16="http://schemas.microsoft.com/office/drawing/2014/main" id="{75A559A5-5DE4-5817-C746-A971048798EC}"/>
              </a:ext>
            </a:extLst>
          </p:cNvPr>
          <p:cNvSpPr txBox="1"/>
          <p:nvPr/>
        </p:nvSpPr>
        <p:spPr>
          <a:xfrm>
            <a:off x="1591294" y="6139543"/>
            <a:ext cx="184731" cy="369332"/>
          </a:xfrm>
          <a:prstGeom prst="rect">
            <a:avLst/>
          </a:prstGeom>
          <a:noFill/>
        </p:spPr>
        <p:txBody>
          <a:bodyPr wrap="none" rtlCol="0">
            <a:spAutoFit/>
          </a:bodyPr>
          <a:lstStyle/>
          <a:p>
            <a:endParaRPr lang="en-US"/>
          </a:p>
        </p:txBody>
      </p:sp>
      <p:pic>
        <p:nvPicPr>
          <p:cNvPr id="10" name="Picture 9" descr="A graph of mass number&#10;&#10;AI-generated content may be incorrect.">
            <a:extLst>
              <a:ext uri="{FF2B5EF4-FFF2-40B4-BE49-F238E27FC236}">
                <a16:creationId xmlns:a16="http://schemas.microsoft.com/office/drawing/2014/main" id="{0FE0C8D9-3242-D7DB-775A-BDAEE3B59CD2}"/>
              </a:ext>
            </a:extLst>
          </p:cNvPr>
          <p:cNvPicPr>
            <a:picLocks noChangeAspect="1"/>
          </p:cNvPicPr>
          <p:nvPr/>
        </p:nvPicPr>
        <p:blipFill>
          <a:blip r:embed="rId2"/>
          <a:srcRect l="1776" t="1567" r="1782" b="3743"/>
          <a:stretch>
            <a:fillRect/>
          </a:stretch>
        </p:blipFill>
        <p:spPr>
          <a:xfrm>
            <a:off x="2576945" y="2187901"/>
            <a:ext cx="8355163" cy="4351339"/>
          </a:xfrm>
          <a:prstGeom prst="rect">
            <a:avLst/>
          </a:prstGeom>
        </p:spPr>
      </p:pic>
      <p:sp>
        <p:nvSpPr>
          <p:cNvPr id="11" name="TextBox 10">
            <a:extLst>
              <a:ext uri="{FF2B5EF4-FFF2-40B4-BE49-F238E27FC236}">
                <a16:creationId xmlns:a16="http://schemas.microsoft.com/office/drawing/2014/main" id="{EF3E3E88-1302-BA42-A1E1-21A076850EEE}"/>
              </a:ext>
            </a:extLst>
          </p:cNvPr>
          <p:cNvSpPr txBox="1"/>
          <p:nvPr/>
        </p:nvSpPr>
        <p:spPr>
          <a:xfrm>
            <a:off x="0" y="6570616"/>
            <a:ext cx="12192000" cy="276999"/>
          </a:xfrm>
          <a:prstGeom prst="rect">
            <a:avLst/>
          </a:prstGeom>
          <a:noFill/>
        </p:spPr>
        <p:txBody>
          <a:bodyPr wrap="square" rtlCol="0">
            <a:spAutoFit/>
          </a:bodyPr>
          <a:lstStyle/>
          <a:p>
            <a:r>
              <a:rPr lang="en-US" sz="1200" dirty="0">
                <a:solidFill>
                  <a:schemeClr val="bg1"/>
                </a:solidFill>
                <a:latin typeface="Space Mono" panose="02010509030202000204" pitchFamily="49" charset="77"/>
              </a:rPr>
              <a:t>Image credit: Britannica Encyclopedia 2007,  </a:t>
            </a:r>
            <a:r>
              <a:rPr lang="en-US" sz="1200" dirty="0">
                <a:solidFill>
                  <a:schemeClr val="bg1"/>
                </a:solidFill>
                <a:latin typeface="Space Mono" panose="02010509030202000204" pitchFamily="49" charset="77"/>
                <a:hlinkClick r:id="rId3">
                  <a:extLst>
                    <a:ext uri="{A12FA001-AC4F-418D-AE19-62706E023703}">
                      <ahyp:hlinkClr xmlns:ahyp="http://schemas.microsoft.com/office/drawing/2018/hyperlinkcolor" val="tx"/>
                    </a:ext>
                  </a:extLst>
                </a:hlinkClick>
              </a:rPr>
              <a:t>https://www.britannica.com/science/nuclear-binding-energy</a:t>
            </a:r>
            <a:r>
              <a:rPr lang="en-US" sz="1200" dirty="0">
                <a:solidFill>
                  <a:schemeClr val="bg1"/>
                </a:solidFill>
                <a:latin typeface="Space Mono" panose="02010509030202000204" pitchFamily="49" charset="77"/>
              </a:rPr>
              <a:t>, accessed: 10/09/2026</a:t>
            </a:r>
          </a:p>
        </p:txBody>
      </p:sp>
    </p:spTree>
    <p:extLst>
      <p:ext uri="{BB962C8B-B14F-4D97-AF65-F5344CB8AC3E}">
        <p14:creationId xmlns:p14="http://schemas.microsoft.com/office/powerpoint/2010/main" val="1438311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7686E-CE7C-E206-BB72-B07A7B1703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D9D1A-CFA5-E88C-7D73-2E7B86F318C0}"/>
              </a:ext>
            </a:extLst>
          </p:cNvPr>
          <p:cNvSpPr>
            <a:spLocks noGrp="1"/>
          </p:cNvSpPr>
          <p:nvPr>
            <p:ph type="title"/>
          </p:nvPr>
        </p:nvSpPr>
        <p:spPr>
          <a:xfrm>
            <a:off x="2619189" y="864686"/>
            <a:ext cx="10515600" cy="1325563"/>
          </a:xfrm>
        </p:spPr>
        <p:txBody>
          <a:bodyPr/>
          <a:lstStyle/>
          <a:p>
            <a:r>
              <a:rPr lang="en-US" b="1" dirty="0">
                <a:solidFill>
                  <a:schemeClr val="bg1"/>
                </a:solidFill>
                <a:latin typeface="Space Mono" panose="02010509030202000204" pitchFamily="49" charset="77"/>
              </a:rPr>
              <a:t>Electrostatic Repulsion!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3947953-C38F-EC54-FEF8-B496F729A5D8}"/>
                  </a:ext>
                </a:extLst>
              </p:cNvPr>
              <p:cNvSpPr>
                <a:spLocks noGrp="1"/>
              </p:cNvSpPr>
              <p:nvPr>
                <p:ph idx="1"/>
              </p:nvPr>
            </p:nvSpPr>
            <p:spPr>
              <a:xfrm>
                <a:off x="379956" y="2490638"/>
                <a:ext cx="11812044" cy="5295617"/>
              </a:xfrm>
            </p:spPr>
            <p:txBody>
              <a:bodyPr>
                <a:noAutofit/>
              </a:bodyPr>
              <a:lstStyle/>
              <a:p>
                <a:pPr>
                  <a:buFont typeface="Wingdings" pitchFamily="2" charset="2"/>
                  <a:buChar char="v"/>
                </a:pPr>
                <a:r>
                  <a:rPr lang="en-GB" dirty="0">
                    <a:solidFill>
                      <a:schemeClr val="bg1"/>
                    </a:solidFill>
                    <a:latin typeface="Space Mono" panose="02010509030202000204" pitchFamily="49" charset="77"/>
                  </a:rPr>
                  <a:t>Coulomb Repulsion: </a:t>
                </a:r>
                <a14:m>
                  <m:oMath xmlns:m="http://schemas.openxmlformats.org/officeDocument/2006/math">
                    <m:sSub>
                      <m:sSubPr>
                        <m:ctrlPr>
                          <a:rPr lang="en-GB" smtClean="0">
                            <a:solidFill>
                              <a:schemeClr val="bg1"/>
                            </a:solidFill>
                            <a:latin typeface="Cambria Math" panose="02040503050406030204" pitchFamily="18" charset="0"/>
                          </a:rPr>
                        </m:ctrlPr>
                      </m:sSubPr>
                      <m:e>
                        <m:r>
                          <m:rPr>
                            <m:sty m:val="p"/>
                          </m:rPr>
                          <a:rPr lang="en-GB" b="0" i="0" smtClean="0">
                            <a:solidFill>
                              <a:schemeClr val="bg1"/>
                            </a:solidFill>
                            <a:latin typeface="Cambria Math" panose="02040503050406030204" pitchFamily="18" charset="0"/>
                          </a:rPr>
                          <m:t>V</m:t>
                        </m:r>
                      </m:e>
                      <m:sub>
                        <m:r>
                          <m:rPr>
                            <m:sty m:val="p"/>
                          </m:rPr>
                          <a:rPr lang="en-GB" b="0" i="0" smtClean="0">
                            <a:solidFill>
                              <a:schemeClr val="bg1"/>
                            </a:solidFill>
                            <a:latin typeface="Cambria Math" panose="02040503050406030204" pitchFamily="18" charset="0"/>
                          </a:rPr>
                          <m:t>C</m:t>
                        </m:r>
                      </m:sub>
                    </m:sSub>
                    <m:r>
                      <a:rPr lang="en-GB" b="0" i="0" smtClean="0">
                        <a:solidFill>
                          <a:schemeClr val="bg1"/>
                        </a:solidFill>
                        <a:latin typeface="Cambria Math" panose="02040503050406030204" pitchFamily="18" charset="0"/>
                      </a:rPr>
                      <m:t>= </m:t>
                    </m:r>
                    <m:f>
                      <m:fPr>
                        <m:ctrlPr>
                          <a:rPr lang="en-GB" smtClean="0">
                            <a:solidFill>
                              <a:schemeClr val="bg1"/>
                            </a:solidFill>
                            <a:latin typeface="Cambria Math" panose="02040503050406030204" pitchFamily="18" charset="0"/>
                          </a:rPr>
                        </m:ctrlPr>
                      </m:fPr>
                      <m:num>
                        <m:sSub>
                          <m:sSubPr>
                            <m:ctrlPr>
                              <a:rPr lang="en-GB" smtClean="0">
                                <a:solidFill>
                                  <a:schemeClr val="bg1"/>
                                </a:solidFill>
                                <a:latin typeface="Cambria Math" panose="02040503050406030204" pitchFamily="18" charset="0"/>
                              </a:rPr>
                            </m:ctrlPr>
                          </m:sSubPr>
                          <m:e>
                            <m:r>
                              <m:rPr>
                                <m:sty m:val="p"/>
                              </m:rPr>
                              <a:rPr lang="en-GB" b="0" i="0" smtClean="0">
                                <a:solidFill>
                                  <a:schemeClr val="bg1"/>
                                </a:solidFill>
                                <a:latin typeface="Cambria Math" panose="02040503050406030204" pitchFamily="18" charset="0"/>
                              </a:rPr>
                              <m:t>Z</m:t>
                            </m:r>
                          </m:e>
                          <m:sub>
                            <m:r>
                              <a:rPr lang="en-GB" b="0" i="0" smtClean="0">
                                <a:solidFill>
                                  <a:schemeClr val="bg1"/>
                                </a:solidFill>
                                <a:latin typeface="Cambria Math" panose="02040503050406030204" pitchFamily="18" charset="0"/>
                              </a:rPr>
                              <m:t>1</m:t>
                            </m:r>
                          </m:sub>
                        </m:sSub>
                        <m:sSub>
                          <m:sSubPr>
                            <m:ctrlPr>
                              <a:rPr lang="en-GB" smtClean="0">
                                <a:solidFill>
                                  <a:schemeClr val="bg1"/>
                                </a:solidFill>
                                <a:latin typeface="Cambria Math" panose="02040503050406030204" pitchFamily="18" charset="0"/>
                              </a:rPr>
                            </m:ctrlPr>
                          </m:sSubPr>
                          <m:e>
                            <m:r>
                              <m:rPr>
                                <m:sty m:val="p"/>
                              </m:rPr>
                              <a:rPr lang="en-GB" b="0" i="0" smtClean="0">
                                <a:solidFill>
                                  <a:schemeClr val="bg1"/>
                                </a:solidFill>
                                <a:latin typeface="Cambria Math" panose="02040503050406030204" pitchFamily="18" charset="0"/>
                              </a:rPr>
                              <m:t>Z</m:t>
                            </m:r>
                          </m:e>
                          <m:sub>
                            <m:r>
                              <a:rPr lang="en-GB" b="0" i="0" smtClean="0">
                                <a:solidFill>
                                  <a:schemeClr val="bg1"/>
                                </a:solidFill>
                                <a:latin typeface="Cambria Math" panose="02040503050406030204" pitchFamily="18" charset="0"/>
                              </a:rPr>
                              <m:t>2</m:t>
                            </m:r>
                          </m:sub>
                        </m:sSub>
                        <m:sSup>
                          <m:sSupPr>
                            <m:ctrlPr>
                              <a:rPr lang="en-GB" smtClean="0">
                                <a:solidFill>
                                  <a:schemeClr val="bg1"/>
                                </a:solidFill>
                                <a:latin typeface="Cambria Math" panose="02040503050406030204" pitchFamily="18" charset="0"/>
                              </a:rPr>
                            </m:ctrlPr>
                          </m:sSupPr>
                          <m:e>
                            <m:r>
                              <m:rPr>
                                <m:sty m:val="p"/>
                              </m:rPr>
                              <a:rPr lang="en-GB" b="0" i="0" smtClean="0">
                                <a:solidFill>
                                  <a:schemeClr val="bg1"/>
                                </a:solidFill>
                                <a:latin typeface="Cambria Math" panose="02040503050406030204" pitchFamily="18" charset="0"/>
                              </a:rPr>
                              <m:t>e</m:t>
                            </m:r>
                          </m:e>
                          <m:sup>
                            <m:r>
                              <a:rPr lang="en-GB" b="0" i="0" smtClean="0">
                                <a:solidFill>
                                  <a:schemeClr val="bg1"/>
                                </a:solidFill>
                                <a:latin typeface="Cambria Math" panose="02040503050406030204" pitchFamily="18" charset="0"/>
                              </a:rPr>
                              <m:t>2</m:t>
                            </m:r>
                          </m:sup>
                        </m:sSup>
                      </m:num>
                      <m:den>
                        <m:r>
                          <a:rPr lang="en-GB" b="0" i="0" smtClean="0">
                            <a:solidFill>
                              <a:schemeClr val="bg1"/>
                            </a:solidFill>
                            <a:latin typeface="Cambria Math" panose="02040503050406030204" pitchFamily="18" charset="0"/>
                          </a:rPr>
                          <m:t>4</m:t>
                        </m:r>
                        <m:r>
                          <m:rPr>
                            <m:sty m:val="p"/>
                          </m:rPr>
                          <a:rPr lang="en-GB" b="0" i="0" smtClean="0">
                            <a:solidFill>
                              <a:schemeClr val="bg1"/>
                            </a:solidFill>
                            <a:latin typeface="Cambria Math" panose="02040503050406030204" pitchFamily="18" charset="0"/>
                            <a:ea typeface="Cambria Math" panose="02040503050406030204" pitchFamily="18" charset="0"/>
                          </a:rPr>
                          <m:t>π</m:t>
                        </m:r>
                        <m:sSub>
                          <m:sSubPr>
                            <m:ctrlPr>
                              <a:rPr lang="en-GB" smtClean="0">
                                <a:solidFill>
                                  <a:schemeClr val="bg1"/>
                                </a:solidFill>
                                <a:latin typeface="Cambria Math" panose="02040503050406030204" pitchFamily="18" charset="0"/>
                                <a:ea typeface="Cambria Math" panose="02040503050406030204" pitchFamily="18" charset="0"/>
                              </a:rPr>
                            </m:ctrlPr>
                          </m:sSubPr>
                          <m:e>
                            <m:r>
                              <m:rPr>
                                <m:sty m:val="p"/>
                              </m:rPr>
                              <a:rPr lang="en-GB" b="0" i="0" smtClean="0">
                                <a:solidFill>
                                  <a:schemeClr val="bg1"/>
                                </a:solidFill>
                                <a:latin typeface="Cambria Math" panose="02040503050406030204" pitchFamily="18" charset="0"/>
                                <a:ea typeface="Cambria Math" panose="02040503050406030204" pitchFamily="18" charset="0"/>
                              </a:rPr>
                              <m:t>ε</m:t>
                            </m:r>
                          </m:e>
                          <m:sub>
                            <m:r>
                              <a:rPr lang="en-GB" b="0" i="0" smtClean="0">
                                <a:solidFill>
                                  <a:schemeClr val="bg1"/>
                                </a:solidFill>
                                <a:latin typeface="Cambria Math" panose="02040503050406030204" pitchFamily="18" charset="0"/>
                                <a:ea typeface="Cambria Math" panose="02040503050406030204" pitchFamily="18" charset="0"/>
                              </a:rPr>
                              <m:t>0</m:t>
                            </m:r>
                          </m:sub>
                        </m:sSub>
                        <m:r>
                          <m:rPr>
                            <m:sty m:val="p"/>
                          </m:rPr>
                          <a:rPr lang="en-GB" b="0" i="0" smtClean="0">
                            <a:solidFill>
                              <a:schemeClr val="bg1"/>
                            </a:solidFill>
                            <a:latin typeface="Cambria Math" panose="02040503050406030204" pitchFamily="18" charset="0"/>
                          </a:rPr>
                          <m:t>r</m:t>
                        </m:r>
                      </m:den>
                    </m:f>
                  </m:oMath>
                </a14:m>
                <a:r>
                  <a:rPr lang="en-GB" dirty="0">
                    <a:solidFill>
                      <a:schemeClr val="bg1"/>
                    </a:solidFill>
                    <a:latin typeface="Space Mono" panose="02010509030202000204" pitchFamily="49" charset="77"/>
                  </a:rPr>
                  <a:t>  [2] Potential Energy Barrier to fusion. </a:t>
                </a:r>
              </a:p>
              <a:p>
                <a:pPr>
                  <a:buFont typeface="Wingdings" pitchFamily="2" charset="2"/>
                  <a:buChar char="v"/>
                </a:pPr>
                <a:endParaRPr lang="en-GB" dirty="0">
                  <a:solidFill>
                    <a:schemeClr val="bg1"/>
                  </a:solidFill>
                  <a:latin typeface="Space Mono" panose="02010509030202000204" pitchFamily="49" charset="77"/>
                </a:endParaRPr>
              </a:p>
              <a:p>
                <a:pPr>
                  <a:buFont typeface="Wingdings" pitchFamily="2" charset="2"/>
                  <a:buChar char="v"/>
                </a:pPr>
                <a:r>
                  <a:rPr lang="en-GB" dirty="0">
                    <a:solidFill>
                      <a:schemeClr val="bg1"/>
                    </a:solidFill>
                    <a:latin typeface="Space Mono" panose="02010509030202000204" pitchFamily="49" charset="77"/>
                  </a:rPr>
                  <a:t>For fusion to Occur ~ 10</a:t>
                </a:r>
                <a:r>
                  <a:rPr lang="en-GB" baseline="30000" dirty="0">
                    <a:solidFill>
                      <a:schemeClr val="bg1"/>
                    </a:solidFill>
                    <a:latin typeface="Space Mono" panose="02010509030202000204" pitchFamily="49" charset="77"/>
                  </a:rPr>
                  <a:t>-15</a:t>
                </a:r>
                <a:r>
                  <a:rPr lang="en-GB" dirty="0">
                    <a:solidFill>
                      <a:schemeClr val="bg1"/>
                    </a:solidFill>
                    <a:latin typeface="Space Mono" panose="02010509030202000204" pitchFamily="49" charset="77"/>
                  </a:rPr>
                  <a:t> m  or (1 fm)</a:t>
                </a:r>
              </a:p>
              <a:p>
                <a:pPr>
                  <a:buFont typeface="Wingdings" pitchFamily="2" charset="2"/>
                  <a:buChar char="v"/>
                </a:pPr>
                <a:endParaRPr lang="en-GB" dirty="0">
                  <a:solidFill>
                    <a:schemeClr val="bg1"/>
                  </a:solidFill>
                  <a:latin typeface="Space Mono" panose="02010509030202000204" pitchFamily="49" charset="77"/>
                </a:endParaRPr>
              </a:p>
              <a:p>
                <a:pPr>
                  <a:buFont typeface="Wingdings" pitchFamily="2" charset="2"/>
                  <a:buChar char="v"/>
                </a:pPr>
                <a:r>
                  <a:rPr lang="en-GB" dirty="0">
                    <a:solidFill>
                      <a:schemeClr val="bg1"/>
                    </a:solidFill>
                    <a:latin typeface="Space Mono" panose="02010509030202000204" pitchFamily="49" charset="77"/>
                  </a:rPr>
                  <a:t>D-T fusion : ~ 0.4 MeV  </a:t>
                </a:r>
                <a:endParaRPr lang="en-US" dirty="0">
                  <a:solidFill>
                    <a:schemeClr val="bg1"/>
                  </a:solidFill>
                  <a:latin typeface="Space Mono" panose="02010509030202000204" pitchFamily="49" charset="77"/>
                </a:endParaRPr>
              </a:p>
              <a:p>
                <a:pPr>
                  <a:buFont typeface="Wingdings" pitchFamily="2" charset="2"/>
                  <a:buChar char="v"/>
                </a:pPr>
                <a:endParaRPr lang="en-US" dirty="0">
                  <a:solidFill>
                    <a:schemeClr val="bg1"/>
                  </a:solidFill>
                  <a:latin typeface="Space Mono" panose="02010509030202000204" pitchFamily="49" charset="77"/>
                </a:endParaRPr>
              </a:p>
              <a:p>
                <a:pPr>
                  <a:buFont typeface="Wingdings" pitchFamily="2" charset="2"/>
                  <a:buChar char="v"/>
                </a:pPr>
                <a:r>
                  <a:rPr lang="en-US" dirty="0">
                    <a:solidFill>
                      <a:schemeClr val="bg1"/>
                    </a:solidFill>
                    <a:latin typeface="Space Mono" panose="02010509030202000204" pitchFamily="49" charset="77"/>
                  </a:rPr>
                  <a:t>Temperatures of 10</a:t>
                </a:r>
                <a:r>
                  <a:rPr lang="en-US" baseline="30000" dirty="0">
                    <a:solidFill>
                      <a:schemeClr val="bg1"/>
                    </a:solidFill>
                    <a:latin typeface="Space Mono" panose="02010509030202000204" pitchFamily="49" charset="77"/>
                  </a:rPr>
                  <a:t>7</a:t>
                </a:r>
                <a:r>
                  <a:rPr lang="en-US" dirty="0">
                    <a:solidFill>
                      <a:schemeClr val="bg1"/>
                    </a:solidFill>
                    <a:latin typeface="Space Mono" panose="02010509030202000204" pitchFamily="49" charset="77"/>
                  </a:rPr>
                  <a:t>-10</a:t>
                </a:r>
                <a:r>
                  <a:rPr lang="en-US" baseline="30000" dirty="0">
                    <a:solidFill>
                      <a:schemeClr val="bg1"/>
                    </a:solidFill>
                    <a:latin typeface="Space Mono" panose="02010509030202000204" pitchFamily="49" charset="77"/>
                  </a:rPr>
                  <a:t>9</a:t>
                </a:r>
                <a:r>
                  <a:rPr lang="en-US" dirty="0">
                    <a:solidFill>
                      <a:schemeClr val="bg1"/>
                    </a:solidFill>
                    <a:latin typeface="Space Mono" panose="02010509030202000204" pitchFamily="49" charset="77"/>
                  </a:rPr>
                  <a:t> K !!!</a:t>
                </a:r>
                <a:endParaRPr lang="en-GB" dirty="0">
                  <a:solidFill>
                    <a:schemeClr val="bg1"/>
                  </a:solidFill>
                  <a:latin typeface="Space Mono" panose="02010509030202000204" pitchFamily="49" charset="77"/>
                </a:endParaRPr>
              </a:p>
            </p:txBody>
          </p:sp>
        </mc:Choice>
        <mc:Fallback>
          <p:sp>
            <p:nvSpPr>
              <p:cNvPr id="3" name="Content Placeholder 2">
                <a:extLst>
                  <a:ext uri="{FF2B5EF4-FFF2-40B4-BE49-F238E27FC236}">
                    <a16:creationId xmlns:a16="http://schemas.microsoft.com/office/drawing/2014/main" id="{A3947953-C38F-EC54-FEF8-B496F729A5D8}"/>
                  </a:ext>
                </a:extLst>
              </p:cNvPr>
              <p:cNvSpPr>
                <a:spLocks noGrp="1" noRot="1" noChangeAspect="1" noMove="1" noResize="1" noEditPoints="1" noAdjustHandles="1" noChangeArrowheads="1" noChangeShapeType="1" noTextEdit="1"/>
              </p:cNvSpPr>
              <p:nvPr>
                <p:ph idx="1"/>
              </p:nvPr>
            </p:nvSpPr>
            <p:spPr>
              <a:xfrm>
                <a:off x="379956" y="2490638"/>
                <a:ext cx="11812044" cy="5295617"/>
              </a:xfrm>
              <a:blipFill>
                <a:blip r:embed="rId3"/>
                <a:stretch>
                  <a:fillRect l="-858"/>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7C331ED6-B5F9-CF4F-FEFE-C4975049E34B}"/>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944658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B93DC-2C35-97A8-F7E0-D80DCF0BB0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AD2DF-E0E8-E9A3-1AA0-71479F61D022}"/>
              </a:ext>
            </a:extLst>
          </p:cNvPr>
          <p:cNvSpPr>
            <a:spLocks noGrp="1"/>
          </p:cNvSpPr>
          <p:nvPr>
            <p:ph type="title"/>
          </p:nvPr>
        </p:nvSpPr>
        <p:spPr>
          <a:xfrm>
            <a:off x="2606964" y="847573"/>
            <a:ext cx="10515600" cy="1325563"/>
          </a:xfrm>
        </p:spPr>
        <p:txBody>
          <a:bodyPr/>
          <a:lstStyle/>
          <a:p>
            <a:r>
              <a:rPr lang="en-US" b="1" dirty="0">
                <a:solidFill>
                  <a:schemeClr val="bg1"/>
                </a:solidFill>
                <a:latin typeface="Space Mono" panose="02010509030202000204" pitchFamily="49" charset="77"/>
              </a:rPr>
              <a:t>Confinement </a:t>
            </a:r>
          </a:p>
        </p:txBody>
      </p:sp>
      <p:sp>
        <p:nvSpPr>
          <p:cNvPr id="3" name="Content Placeholder 2">
            <a:extLst>
              <a:ext uri="{FF2B5EF4-FFF2-40B4-BE49-F238E27FC236}">
                <a16:creationId xmlns:a16="http://schemas.microsoft.com/office/drawing/2014/main" id="{BA9D350A-4493-BC57-DF2D-ECAEC887C351}"/>
              </a:ext>
            </a:extLst>
          </p:cNvPr>
          <p:cNvSpPr>
            <a:spLocks noGrp="1"/>
          </p:cNvSpPr>
          <p:nvPr>
            <p:ph idx="1"/>
          </p:nvPr>
        </p:nvSpPr>
        <p:spPr>
          <a:xfrm>
            <a:off x="838200" y="2818234"/>
            <a:ext cx="10515600" cy="4351338"/>
          </a:xfrm>
        </p:spPr>
        <p:txBody>
          <a:bodyPr>
            <a:normAutofit/>
          </a:bodyPr>
          <a:lstStyle/>
          <a:p>
            <a:pPr marL="0" indent="0">
              <a:buNone/>
            </a:pPr>
            <a:endParaRPr lang="en-US" dirty="0"/>
          </a:p>
          <a:p>
            <a:pPr marL="0" indent="0">
              <a:buNone/>
            </a:pPr>
            <a:endParaRPr lang="en-US" dirty="0"/>
          </a:p>
          <a:p>
            <a:pPr marL="0" indent="0" algn="ctr">
              <a:buNone/>
            </a:pPr>
            <a:r>
              <a:rPr lang="en-US" sz="3600" dirty="0">
                <a:solidFill>
                  <a:schemeClr val="bg1"/>
                </a:solidFill>
                <a:latin typeface="Space Mono" panose="02010509030202000204" pitchFamily="49" charset="77"/>
              </a:rPr>
              <a:t>Any suggestions?</a:t>
            </a:r>
          </a:p>
        </p:txBody>
      </p:sp>
      <p:sp>
        <p:nvSpPr>
          <p:cNvPr id="5" name="TextBox 4">
            <a:extLst>
              <a:ext uri="{FF2B5EF4-FFF2-40B4-BE49-F238E27FC236}">
                <a16:creationId xmlns:a16="http://schemas.microsoft.com/office/drawing/2014/main" id="{AFFA7234-3093-C744-ED1D-5B1FE47D77BA}"/>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698609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5395C-0317-72B0-5436-779D4DE80A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BED56-E2E9-E92A-A9B4-1C6EC0ECF52E}"/>
              </a:ext>
            </a:extLst>
          </p:cNvPr>
          <p:cNvSpPr>
            <a:spLocks noGrp="1"/>
          </p:cNvSpPr>
          <p:nvPr>
            <p:ph type="title"/>
          </p:nvPr>
        </p:nvSpPr>
        <p:spPr>
          <a:xfrm>
            <a:off x="2536876" y="869981"/>
            <a:ext cx="10515600" cy="1325563"/>
          </a:xfrm>
        </p:spPr>
        <p:txBody>
          <a:bodyPr/>
          <a:lstStyle/>
          <a:p>
            <a:r>
              <a:rPr lang="en-US" b="1" dirty="0">
                <a:solidFill>
                  <a:schemeClr val="bg1"/>
                </a:solidFill>
                <a:latin typeface="Space Mono" panose="02010509030202000204" pitchFamily="49" charset="77"/>
              </a:rPr>
              <a:t>The Sun</a:t>
            </a:r>
          </a:p>
        </p:txBody>
      </p:sp>
      <p:sp>
        <p:nvSpPr>
          <p:cNvPr id="3" name="Content Placeholder 2">
            <a:extLst>
              <a:ext uri="{FF2B5EF4-FFF2-40B4-BE49-F238E27FC236}">
                <a16:creationId xmlns:a16="http://schemas.microsoft.com/office/drawing/2014/main" id="{A3C2A717-52D6-ACE3-5FB0-0324F31D4CAE}"/>
              </a:ext>
            </a:extLst>
          </p:cNvPr>
          <p:cNvSpPr>
            <a:spLocks noGrp="1"/>
          </p:cNvSpPr>
          <p:nvPr>
            <p:ph idx="1"/>
          </p:nvPr>
        </p:nvSpPr>
        <p:spPr>
          <a:xfrm>
            <a:off x="0" y="2837084"/>
            <a:ext cx="8143651" cy="4528230"/>
          </a:xfrm>
        </p:spPr>
        <p:txBody>
          <a:bodyPr>
            <a:normAutofit/>
          </a:bodyPr>
          <a:lstStyle/>
          <a:p>
            <a:pPr>
              <a:buFont typeface="Wingdings" pitchFamily="2" charset="2"/>
              <a:buChar char="v"/>
            </a:pPr>
            <a:r>
              <a:rPr lang="en-US" dirty="0">
                <a:solidFill>
                  <a:schemeClr val="bg1"/>
                </a:solidFill>
                <a:latin typeface="Space Mono" panose="02010509030202000204" pitchFamily="49" charset="77"/>
              </a:rPr>
              <a:t>Classic example of Fusion. </a:t>
            </a:r>
          </a:p>
          <a:p>
            <a:pPr>
              <a:buFont typeface="Wingdings" pitchFamily="2" charset="2"/>
              <a:buChar char="v"/>
            </a:pPr>
            <a:r>
              <a:rPr lang="en-US" dirty="0">
                <a:solidFill>
                  <a:schemeClr val="bg1"/>
                </a:solidFill>
                <a:latin typeface="Space Mono" panose="02010509030202000204" pitchFamily="49" charset="77"/>
              </a:rPr>
              <a:t>Gravitationally confines the particles </a:t>
            </a:r>
          </a:p>
          <a:p>
            <a:pPr>
              <a:buFont typeface="Wingdings" pitchFamily="2" charset="2"/>
              <a:buChar char="v"/>
            </a:pPr>
            <a:r>
              <a:rPr lang="en-US" dirty="0">
                <a:solidFill>
                  <a:schemeClr val="bg1"/>
                </a:solidFill>
                <a:latin typeface="Space Mono" panose="02010509030202000204" pitchFamily="49" charset="77"/>
              </a:rPr>
              <a:t>Delicate balance of Gravity and Fusion pressure</a:t>
            </a:r>
          </a:p>
          <a:p>
            <a:pPr>
              <a:buFont typeface="Wingdings" pitchFamily="2" charset="2"/>
              <a:buChar char="v"/>
            </a:pPr>
            <a:r>
              <a:rPr lang="en-US" dirty="0">
                <a:solidFill>
                  <a:schemeClr val="bg1"/>
                </a:solidFill>
                <a:latin typeface="Space Mono" panose="02010509030202000204" pitchFamily="49" charset="77"/>
              </a:rPr>
              <a:t>PP chain</a:t>
            </a:r>
          </a:p>
          <a:p>
            <a:pPr>
              <a:buFont typeface="Wingdings" pitchFamily="2" charset="2"/>
              <a:buChar char="v"/>
            </a:pPr>
            <a:r>
              <a:rPr lang="en-US" dirty="0">
                <a:solidFill>
                  <a:schemeClr val="bg1"/>
                </a:solidFill>
                <a:latin typeface="Space Mono" panose="02010509030202000204" pitchFamily="49" charset="77"/>
              </a:rPr>
              <a:t>We owe our existence to Fusion!</a:t>
            </a:r>
          </a:p>
        </p:txBody>
      </p:sp>
      <p:sp>
        <p:nvSpPr>
          <p:cNvPr id="5" name="TextBox 4">
            <a:extLst>
              <a:ext uri="{FF2B5EF4-FFF2-40B4-BE49-F238E27FC236}">
                <a16:creationId xmlns:a16="http://schemas.microsoft.com/office/drawing/2014/main" id="{76D8C0E6-3AB3-F83A-1AB9-4CF8B9E81944}"/>
              </a:ext>
            </a:extLst>
          </p:cNvPr>
          <p:cNvSpPr txBox="1"/>
          <p:nvPr/>
        </p:nvSpPr>
        <p:spPr>
          <a:xfrm>
            <a:off x="1591294" y="6139543"/>
            <a:ext cx="184731" cy="369332"/>
          </a:xfrm>
          <a:prstGeom prst="rect">
            <a:avLst/>
          </a:prstGeom>
          <a:noFill/>
        </p:spPr>
        <p:txBody>
          <a:bodyPr wrap="none" rtlCol="0">
            <a:spAutoFit/>
          </a:bodyPr>
          <a:lstStyle/>
          <a:p>
            <a:endParaRPr lang="en-US"/>
          </a:p>
        </p:txBody>
      </p:sp>
      <p:pic>
        <p:nvPicPr>
          <p:cNvPr id="7" name="Picture 6" descr="A diagram of a molecule&#10;&#10;AI-generated content may be incorrect.">
            <a:extLst>
              <a:ext uri="{FF2B5EF4-FFF2-40B4-BE49-F238E27FC236}">
                <a16:creationId xmlns:a16="http://schemas.microsoft.com/office/drawing/2014/main" id="{76C53C88-12EB-47B5-ADEC-9B6A82FE5051}"/>
              </a:ext>
            </a:extLst>
          </p:cNvPr>
          <p:cNvPicPr>
            <a:picLocks noChangeAspect="1"/>
          </p:cNvPicPr>
          <p:nvPr/>
        </p:nvPicPr>
        <p:blipFill>
          <a:blip r:embed="rId2"/>
          <a:stretch>
            <a:fillRect/>
          </a:stretch>
        </p:blipFill>
        <p:spPr>
          <a:xfrm>
            <a:off x="8311817" y="0"/>
            <a:ext cx="3880183" cy="3428999"/>
          </a:xfrm>
          <a:prstGeom prst="rect">
            <a:avLst/>
          </a:prstGeom>
        </p:spPr>
      </p:pic>
      <p:sp>
        <p:nvSpPr>
          <p:cNvPr id="9" name="TextBox 8">
            <a:extLst>
              <a:ext uri="{FF2B5EF4-FFF2-40B4-BE49-F238E27FC236}">
                <a16:creationId xmlns:a16="http://schemas.microsoft.com/office/drawing/2014/main" id="{670FA951-7095-EA5E-AB25-0EA538A0A0EB}"/>
              </a:ext>
            </a:extLst>
          </p:cNvPr>
          <p:cNvSpPr txBox="1"/>
          <p:nvPr/>
        </p:nvSpPr>
        <p:spPr>
          <a:xfrm>
            <a:off x="0" y="6506235"/>
            <a:ext cx="12360166" cy="369332"/>
          </a:xfrm>
          <a:prstGeom prst="rect">
            <a:avLst/>
          </a:prstGeom>
          <a:noFill/>
        </p:spPr>
        <p:txBody>
          <a:bodyPr wrap="square">
            <a:spAutoFit/>
          </a:bodyPr>
          <a:lstStyle/>
          <a:p>
            <a:r>
              <a:rPr lang="en-US" sz="900" dirty="0">
                <a:solidFill>
                  <a:schemeClr val="bg1"/>
                </a:solidFill>
                <a:latin typeface="Space Mono" panose="02010509030202000204" pitchFamily="49" charset="77"/>
              </a:rPr>
              <a:t>Image credit (top): Energy Encyclopedia,  </a:t>
            </a:r>
            <a:r>
              <a:rPr lang="en-US" sz="900" dirty="0">
                <a:solidFill>
                  <a:schemeClr val="bg1"/>
                </a:solidFill>
                <a:latin typeface="Space Mono" panose="02010509030202000204" pitchFamily="49" charset="77"/>
                <a:hlinkClick r:id="rId3">
                  <a:extLst>
                    <a:ext uri="{A12FA001-AC4F-418D-AE19-62706E023703}">
                      <ahyp:hlinkClr xmlns:ahyp="http://schemas.microsoft.com/office/drawing/2018/hyperlinkcolor" val="tx"/>
                    </a:ext>
                  </a:extLst>
                </a:hlinkClick>
              </a:rPr>
              <a:t>https://www.energyencyclopedia.com/en/glossary/proton-proton-chain-p-p-chain</a:t>
            </a:r>
            <a:r>
              <a:rPr lang="en-US" sz="900" dirty="0">
                <a:solidFill>
                  <a:schemeClr val="bg1"/>
                </a:solidFill>
                <a:latin typeface="Space Mono" panose="02010509030202000204" pitchFamily="49" charset="77"/>
              </a:rPr>
              <a:t>, accessed: 10/09/2026</a:t>
            </a:r>
          </a:p>
          <a:p>
            <a:r>
              <a:rPr lang="en-US" sz="900" dirty="0">
                <a:solidFill>
                  <a:schemeClr val="bg1"/>
                </a:solidFill>
                <a:latin typeface="Space Mono" panose="02010509030202000204" pitchFamily="49" charset="77"/>
              </a:rPr>
              <a:t>Image credit (bottom): The New Scientist, </a:t>
            </a:r>
            <a:r>
              <a:rPr lang="en-US" sz="900" dirty="0">
                <a:solidFill>
                  <a:schemeClr val="bg1"/>
                </a:solidFill>
                <a:latin typeface="Space Mono" panose="02010509030202000204" pitchFamily="49" charset="77"/>
                <a:hlinkClick r:id="rId4">
                  <a:extLst>
                    <a:ext uri="{A12FA001-AC4F-418D-AE19-62706E023703}">
                      <ahyp:hlinkClr xmlns:ahyp="http://schemas.microsoft.com/office/drawing/2018/hyperlinkcolor" val="tx"/>
                    </a:ext>
                  </a:extLst>
                </a:hlinkClick>
              </a:rPr>
              <a:t>https://www.newscientist.com/article/2457069-see-the-sun-revealed-in-stunning-glory-by-solar-orbiter-pictures/</a:t>
            </a:r>
            <a:r>
              <a:rPr lang="en-US" sz="900" dirty="0">
                <a:solidFill>
                  <a:schemeClr val="bg1"/>
                </a:solidFill>
                <a:latin typeface="Space Mono" panose="02010509030202000204" pitchFamily="49" charset="77"/>
              </a:rPr>
              <a:t>, accessed: 10/09/2026</a:t>
            </a:r>
          </a:p>
        </p:txBody>
      </p:sp>
      <p:pic>
        <p:nvPicPr>
          <p:cNvPr id="11" name="Picture 10" descr="A bright orange and yellow sun&#10;&#10;AI-generated content may be incorrect.">
            <a:extLst>
              <a:ext uri="{FF2B5EF4-FFF2-40B4-BE49-F238E27FC236}">
                <a16:creationId xmlns:a16="http://schemas.microsoft.com/office/drawing/2014/main" id="{0E543339-61A7-B0D4-99E5-75E0149F7280}"/>
              </a:ext>
            </a:extLst>
          </p:cNvPr>
          <p:cNvPicPr>
            <a:picLocks noChangeAspect="1"/>
          </p:cNvPicPr>
          <p:nvPr/>
        </p:nvPicPr>
        <p:blipFill>
          <a:blip r:embed="rId5"/>
          <a:stretch>
            <a:fillRect/>
          </a:stretch>
        </p:blipFill>
        <p:spPr>
          <a:xfrm>
            <a:off x="7556640" y="3417792"/>
            <a:ext cx="4635360" cy="3088443"/>
          </a:xfrm>
          <a:prstGeom prst="rect">
            <a:avLst/>
          </a:prstGeom>
        </p:spPr>
      </p:pic>
    </p:spTree>
    <p:extLst>
      <p:ext uri="{BB962C8B-B14F-4D97-AF65-F5344CB8AC3E}">
        <p14:creationId xmlns:p14="http://schemas.microsoft.com/office/powerpoint/2010/main" val="1658298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D414B-4A38-A527-66C7-44DCDC7BC1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153379-C3F0-297C-F466-30ED3CD11B21}"/>
              </a:ext>
            </a:extLst>
          </p:cNvPr>
          <p:cNvSpPr>
            <a:spLocks noGrp="1"/>
          </p:cNvSpPr>
          <p:nvPr>
            <p:ph type="title"/>
          </p:nvPr>
        </p:nvSpPr>
        <p:spPr>
          <a:xfrm>
            <a:off x="2453749" y="872837"/>
            <a:ext cx="10515600" cy="1325563"/>
          </a:xfrm>
        </p:spPr>
        <p:txBody>
          <a:bodyPr/>
          <a:lstStyle/>
          <a:p>
            <a:r>
              <a:rPr lang="en-US" b="1" dirty="0">
                <a:solidFill>
                  <a:schemeClr val="bg1"/>
                </a:solidFill>
                <a:latin typeface="Space Mono" panose="02010509030202000204" pitchFamily="49" charset="77"/>
              </a:rPr>
              <a:t>I have a Confession…</a:t>
            </a:r>
          </a:p>
        </p:txBody>
      </p:sp>
      <p:sp>
        <p:nvSpPr>
          <p:cNvPr id="3" name="Content Placeholder 2">
            <a:extLst>
              <a:ext uri="{FF2B5EF4-FFF2-40B4-BE49-F238E27FC236}">
                <a16:creationId xmlns:a16="http://schemas.microsoft.com/office/drawing/2014/main" id="{AD8F8A2D-1877-1A46-FB8D-6745F22A8463}"/>
              </a:ext>
            </a:extLst>
          </p:cNvPr>
          <p:cNvSpPr>
            <a:spLocks noGrp="1"/>
          </p:cNvSpPr>
          <p:nvPr>
            <p:ph idx="1"/>
          </p:nvPr>
        </p:nvSpPr>
        <p:spPr>
          <a:xfrm>
            <a:off x="477982" y="2886418"/>
            <a:ext cx="11714018" cy="3971582"/>
          </a:xfrm>
        </p:spPr>
        <p:txBody>
          <a:bodyPr>
            <a:normAutofit fontScale="92500" lnSpcReduction="10000"/>
          </a:bodyPr>
          <a:lstStyle/>
          <a:p>
            <a:pPr>
              <a:buFont typeface="Wingdings" pitchFamily="2" charset="2"/>
              <a:buChar char="v"/>
            </a:pPr>
            <a:r>
              <a:rPr lang="en-US" dirty="0">
                <a:solidFill>
                  <a:schemeClr val="bg1"/>
                </a:solidFill>
                <a:latin typeface="Space Mono" panose="02010509030202000204" pitchFamily="49" charset="77"/>
              </a:rPr>
              <a:t>Super hot gas </a:t>
            </a:r>
            <a:r>
              <a:rPr lang="en-US" dirty="0">
                <a:solidFill>
                  <a:schemeClr val="bg1"/>
                </a:solidFill>
                <a:latin typeface="Space Mono" panose="02010509030202000204" pitchFamily="49" charset="77"/>
                <a:sym typeface="Wingdings" pitchFamily="2" charset="2"/>
              </a:rPr>
              <a:t></a:t>
            </a:r>
            <a:r>
              <a:rPr lang="en-US" dirty="0">
                <a:solidFill>
                  <a:schemeClr val="bg1"/>
                </a:solidFill>
                <a:latin typeface="Space Mono" panose="02010509030202000204" pitchFamily="49" charset="77"/>
              </a:rPr>
              <a:t> plasma </a:t>
            </a:r>
          </a:p>
          <a:p>
            <a:pPr marL="0" indent="0">
              <a:buNone/>
            </a:pPr>
            <a:endParaRPr lang="en-US" dirty="0">
              <a:solidFill>
                <a:schemeClr val="bg1"/>
              </a:solidFill>
              <a:latin typeface="Space Mono" panose="02010509030202000204" pitchFamily="49" charset="77"/>
            </a:endParaRPr>
          </a:p>
          <a:p>
            <a:pPr>
              <a:buFont typeface="Wingdings" pitchFamily="2" charset="2"/>
              <a:buChar char="v"/>
            </a:pPr>
            <a:r>
              <a:rPr lang="en-US" dirty="0">
                <a:solidFill>
                  <a:schemeClr val="bg1"/>
                </a:solidFill>
                <a:latin typeface="Space Mono" panose="02010509030202000204" pitchFamily="49" charset="77"/>
              </a:rPr>
              <a:t>Separation of Charges due to disassociation of the electrons</a:t>
            </a:r>
          </a:p>
          <a:p>
            <a:pPr>
              <a:buFont typeface="Wingdings" pitchFamily="2" charset="2"/>
              <a:buChar char="v"/>
            </a:pPr>
            <a:endParaRPr lang="en-US" dirty="0">
              <a:solidFill>
                <a:schemeClr val="bg1"/>
              </a:solidFill>
              <a:latin typeface="Space Mono" panose="02010509030202000204" pitchFamily="49" charset="77"/>
            </a:endParaRPr>
          </a:p>
          <a:p>
            <a:pPr>
              <a:buFont typeface="Wingdings" pitchFamily="2" charset="2"/>
              <a:buChar char="v"/>
            </a:pPr>
            <a:r>
              <a:rPr lang="en-US" dirty="0">
                <a:solidFill>
                  <a:schemeClr val="bg1"/>
                </a:solidFill>
                <a:latin typeface="Space Mono" panose="02010509030202000204" pitchFamily="49" charset="77"/>
              </a:rPr>
              <a:t> 13.6 eV energy to emit an electron from Hydrogen Fusion is of the order </a:t>
            </a:r>
            <a:r>
              <a:rPr lang="en-US" i="1" dirty="0">
                <a:solidFill>
                  <a:schemeClr val="bg1"/>
                </a:solidFill>
                <a:latin typeface="Space Mono" panose="02010509030202000204" pitchFamily="49" charset="77"/>
              </a:rPr>
              <a:t>MeV</a:t>
            </a:r>
            <a:r>
              <a:rPr lang="en-US" dirty="0">
                <a:solidFill>
                  <a:schemeClr val="bg1"/>
                </a:solidFill>
                <a:latin typeface="Space Mono" panose="02010509030202000204" pitchFamily="49" charset="77"/>
              </a:rPr>
              <a:t>!</a:t>
            </a:r>
          </a:p>
          <a:p>
            <a:pPr marL="0" indent="0">
              <a:buNone/>
            </a:pPr>
            <a:endParaRPr lang="en-US" dirty="0">
              <a:solidFill>
                <a:schemeClr val="bg1"/>
              </a:solidFill>
              <a:latin typeface="Space Mono" panose="02010509030202000204" pitchFamily="49" charset="77"/>
            </a:endParaRPr>
          </a:p>
          <a:p>
            <a:pPr>
              <a:buFont typeface="Wingdings" pitchFamily="2" charset="2"/>
              <a:buChar char="v"/>
            </a:pPr>
            <a:r>
              <a:rPr lang="en-US" dirty="0">
                <a:solidFill>
                  <a:schemeClr val="bg1"/>
                </a:solidFill>
                <a:latin typeface="Space Mono" panose="02010509030202000204" pitchFamily="49" charset="77"/>
              </a:rPr>
              <a:t>Plasmas respond to electromagnetic forces </a:t>
            </a:r>
            <a:r>
              <a:rPr lang="en-US" dirty="0">
                <a:solidFill>
                  <a:schemeClr val="bg1"/>
                </a:solidFill>
                <a:latin typeface="Space Mono" panose="02010509030202000204" pitchFamily="49" charset="77"/>
                <a:sym typeface="Wingdings" pitchFamily="2" charset="2"/>
              </a:rPr>
              <a:t> MAGNETS!</a:t>
            </a:r>
            <a:endParaRPr lang="en-US" dirty="0">
              <a:solidFill>
                <a:schemeClr val="bg1"/>
              </a:solidFill>
              <a:latin typeface="Space Mono" panose="02010509030202000204" pitchFamily="49" charset="77"/>
            </a:endParaRPr>
          </a:p>
        </p:txBody>
      </p:sp>
      <p:sp>
        <p:nvSpPr>
          <p:cNvPr id="5" name="TextBox 4">
            <a:extLst>
              <a:ext uri="{FF2B5EF4-FFF2-40B4-BE49-F238E27FC236}">
                <a16:creationId xmlns:a16="http://schemas.microsoft.com/office/drawing/2014/main" id="{D17F1FBB-026F-7A6E-D6FE-2962001B82FF}"/>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463816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30845-EF49-C18B-5F5A-6B3B8C14F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857A4F-6D6D-2E6B-2686-959C01B5552D}"/>
              </a:ext>
            </a:extLst>
          </p:cNvPr>
          <p:cNvSpPr>
            <a:spLocks noGrp="1"/>
          </p:cNvSpPr>
          <p:nvPr>
            <p:ph type="title"/>
          </p:nvPr>
        </p:nvSpPr>
        <p:spPr>
          <a:xfrm>
            <a:off x="2523021" y="817418"/>
            <a:ext cx="10515600" cy="1325563"/>
          </a:xfrm>
        </p:spPr>
        <p:txBody>
          <a:bodyPr/>
          <a:lstStyle/>
          <a:p>
            <a:r>
              <a:rPr lang="en-US" b="1" dirty="0">
                <a:solidFill>
                  <a:schemeClr val="bg1"/>
                </a:solidFill>
                <a:latin typeface="Space Mono" panose="02010509030202000204" pitchFamily="49" charset="77"/>
              </a:rPr>
              <a:t>The recipe </a:t>
            </a:r>
          </a:p>
        </p:txBody>
      </p:sp>
      <p:sp>
        <p:nvSpPr>
          <p:cNvPr id="3" name="Content Placeholder 2">
            <a:extLst>
              <a:ext uri="{FF2B5EF4-FFF2-40B4-BE49-F238E27FC236}">
                <a16:creationId xmlns:a16="http://schemas.microsoft.com/office/drawing/2014/main" id="{F7CAD029-D7B9-7E12-FB89-8CEF4FA455A4}"/>
              </a:ext>
            </a:extLst>
          </p:cNvPr>
          <p:cNvSpPr>
            <a:spLocks noGrp="1"/>
          </p:cNvSpPr>
          <p:nvPr>
            <p:ph idx="1"/>
          </p:nvPr>
        </p:nvSpPr>
        <p:spPr>
          <a:xfrm>
            <a:off x="360218" y="2590655"/>
            <a:ext cx="10515600" cy="5040437"/>
          </a:xfrm>
        </p:spPr>
        <p:txBody>
          <a:bodyPr>
            <a:normAutofit/>
          </a:bodyPr>
          <a:lstStyle/>
          <a:p>
            <a:pPr>
              <a:buFont typeface="Wingdings" pitchFamily="2" charset="2"/>
              <a:buChar char="v"/>
            </a:pPr>
            <a:r>
              <a:rPr lang="en-US" dirty="0">
                <a:solidFill>
                  <a:schemeClr val="bg1"/>
                </a:solidFill>
                <a:latin typeface="Space Mono" panose="02010509030202000204" pitchFamily="49" charset="77"/>
              </a:rPr>
              <a:t>PP Chain? D-T?</a:t>
            </a:r>
          </a:p>
          <a:p>
            <a:pPr>
              <a:buFont typeface="Wingdings" pitchFamily="2" charset="2"/>
              <a:buChar char="v"/>
            </a:pPr>
            <a:endParaRPr lang="en-US" dirty="0">
              <a:solidFill>
                <a:schemeClr val="bg1"/>
              </a:solidFill>
              <a:latin typeface="Space Mono" panose="02010509030202000204" pitchFamily="49" charset="77"/>
            </a:endParaRPr>
          </a:p>
          <a:p>
            <a:pPr>
              <a:buFont typeface="Wingdings" pitchFamily="2" charset="2"/>
              <a:buChar char="v"/>
            </a:pPr>
            <a:r>
              <a:rPr lang="en-US" dirty="0">
                <a:solidFill>
                  <a:schemeClr val="bg1"/>
                </a:solidFill>
                <a:latin typeface="Space Mono" panose="02010509030202000204" pitchFamily="49" charset="77"/>
              </a:rPr>
              <a:t>Cross section: “</a:t>
            </a:r>
            <a:r>
              <a:rPr lang="en-GB" dirty="0">
                <a:solidFill>
                  <a:schemeClr val="bg1"/>
                </a:solidFill>
                <a:latin typeface="Space Mono" panose="02010509030202000204" pitchFamily="49" charset="77"/>
              </a:rPr>
              <a:t>A measure of the effective area presented by a target nucleus to an incident particle for a specific reaction”</a:t>
            </a:r>
          </a:p>
          <a:p>
            <a:pPr>
              <a:buFont typeface="Wingdings" pitchFamily="2" charset="2"/>
              <a:buChar char="v"/>
            </a:pPr>
            <a:endParaRPr lang="en-GB" dirty="0">
              <a:solidFill>
                <a:schemeClr val="bg1"/>
              </a:solidFill>
              <a:latin typeface="Space Mono" panose="02010509030202000204" pitchFamily="49" charset="77"/>
            </a:endParaRPr>
          </a:p>
          <a:p>
            <a:pPr>
              <a:buFont typeface="Wingdings" pitchFamily="2" charset="2"/>
              <a:buChar char="v"/>
            </a:pPr>
            <a:r>
              <a:rPr lang="en-GB" dirty="0">
                <a:solidFill>
                  <a:schemeClr val="bg1"/>
                </a:solidFill>
                <a:latin typeface="Space Mono" panose="02010509030202000204" pitchFamily="49" charset="77"/>
              </a:rPr>
              <a:t>Generally, increases with the amount of energy for fusion  </a:t>
            </a:r>
            <a:endParaRPr lang="en-US" dirty="0">
              <a:solidFill>
                <a:schemeClr val="bg1"/>
              </a:solidFill>
              <a:latin typeface="Space Mono" panose="02010509030202000204" pitchFamily="49" charset="77"/>
            </a:endParaRPr>
          </a:p>
        </p:txBody>
      </p:sp>
      <p:sp>
        <p:nvSpPr>
          <p:cNvPr id="5" name="TextBox 4">
            <a:extLst>
              <a:ext uri="{FF2B5EF4-FFF2-40B4-BE49-F238E27FC236}">
                <a16:creationId xmlns:a16="http://schemas.microsoft.com/office/drawing/2014/main" id="{4AE5AB6B-E64B-AF05-A609-C15D08FC3C6E}"/>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690733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E994-3404-24F8-32B7-5C9532948A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EFC72-6BC0-CA65-0D9F-F71F7D8A6725}"/>
              </a:ext>
            </a:extLst>
          </p:cNvPr>
          <p:cNvSpPr>
            <a:spLocks noGrp="1"/>
          </p:cNvSpPr>
          <p:nvPr>
            <p:ph type="title"/>
          </p:nvPr>
        </p:nvSpPr>
        <p:spPr>
          <a:xfrm>
            <a:off x="2599991" y="705512"/>
            <a:ext cx="9592009" cy="1325563"/>
          </a:xfrm>
        </p:spPr>
        <p:txBody>
          <a:bodyPr/>
          <a:lstStyle/>
          <a:p>
            <a:r>
              <a:rPr lang="en-US" b="1" dirty="0">
                <a:solidFill>
                  <a:schemeClr val="bg1"/>
                </a:solidFill>
                <a:latin typeface="Space Mono" panose="02010509030202000204" pitchFamily="49" charset="77"/>
              </a:rPr>
              <a:t>Cross section against Energy </a:t>
            </a:r>
          </a:p>
        </p:txBody>
      </p:sp>
      <p:pic>
        <p:nvPicPr>
          <p:cNvPr id="7" name="Content Placeholder 6" descr="A graph with different colored lines&#10;&#10;AI-generated content may be incorrect.">
            <a:extLst>
              <a:ext uri="{FF2B5EF4-FFF2-40B4-BE49-F238E27FC236}">
                <a16:creationId xmlns:a16="http://schemas.microsoft.com/office/drawing/2014/main" id="{328E4EE7-EC2D-821A-DB4C-A799519CFD06}"/>
              </a:ext>
            </a:extLst>
          </p:cNvPr>
          <p:cNvPicPr>
            <a:picLocks noGrp="1" noChangeAspect="1"/>
          </p:cNvPicPr>
          <p:nvPr>
            <p:ph idx="1"/>
          </p:nvPr>
        </p:nvPicPr>
        <p:blipFill>
          <a:blip r:embed="rId2"/>
          <a:stretch>
            <a:fillRect/>
          </a:stretch>
        </p:blipFill>
        <p:spPr>
          <a:xfrm>
            <a:off x="4876800" y="1819879"/>
            <a:ext cx="7315200" cy="4688995"/>
          </a:xfrm>
          <a:prstGeom prst="rect">
            <a:avLst/>
          </a:prstGeom>
        </p:spPr>
      </p:pic>
      <p:sp>
        <p:nvSpPr>
          <p:cNvPr id="5" name="TextBox 4">
            <a:extLst>
              <a:ext uri="{FF2B5EF4-FFF2-40B4-BE49-F238E27FC236}">
                <a16:creationId xmlns:a16="http://schemas.microsoft.com/office/drawing/2014/main" id="{2F4DE8E2-57D9-7344-8D21-F408046CD9E2}"/>
              </a:ext>
            </a:extLst>
          </p:cNvPr>
          <p:cNvSpPr txBox="1"/>
          <p:nvPr/>
        </p:nvSpPr>
        <p:spPr>
          <a:xfrm>
            <a:off x="1591294" y="6139543"/>
            <a:ext cx="184731" cy="369332"/>
          </a:xfrm>
          <a:prstGeom prst="rect">
            <a:avLst/>
          </a:prstGeom>
          <a:noFill/>
        </p:spPr>
        <p:txBody>
          <a:bodyPr wrap="none" rtlCol="0">
            <a:spAutoFit/>
          </a:bodyPr>
          <a:lstStyle/>
          <a:p>
            <a:endParaRPr lang="en-US"/>
          </a:p>
        </p:txBody>
      </p:sp>
      <p:sp>
        <p:nvSpPr>
          <p:cNvPr id="9" name="TextBox 8">
            <a:extLst>
              <a:ext uri="{FF2B5EF4-FFF2-40B4-BE49-F238E27FC236}">
                <a16:creationId xmlns:a16="http://schemas.microsoft.com/office/drawing/2014/main" id="{172A655C-68CC-1A90-E323-DFE08182C5C4}"/>
              </a:ext>
            </a:extLst>
          </p:cNvPr>
          <p:cNvSpPr txBox="1"/>
          <p:nvPr/>
        </p:nvSpPr>
        <p:spPr>
          <a:xfrm>
            <a:off x="-1" y="6581001"/>
            <a:ext cx="11954933" cy="276999"/>
          </a:xfrm>
          <a:prstGeom prst="rect">
            <a:avLst/>
          </a:prstGeom>
          <a:noFill/>
        </p:spPr>
        <p:txBody>
          <a:bodyPr wrap="square">
            <a:spAutoFit/>
          </a:bodyPr>
          <a:lstStyle/>
          <a:p>
            <a:r>
              <a:rPr lang="en-US" sz="1200" dirty="0">
                <a:solidFill>
                  <a:schemeClr val="bg1"/>
                </a:solidFill>
                <a:latin typeface="Space Mono" panose="02010509030202000204" pitchFamily="49" charset="77"/>
              </a:rPr>
              <a:t>Image credit: scipython, </a:t>
            </a:r>
            <a:r>
              <a:rPr lang="en-US" sz="1200" dirty="0">
                <a:solidFill>
                  <a:schemeClr val="bg1"/>
                </a:solidFill>
                <a:latin typeface="Space Mono" panose="02010509030202000204" pitchFamily="49" charset="77"/>
                <a:hlinkClick r:id="rId3">
                  <a:extLst>
                    <a:ext uri="{A12FA001-AC4F-418D-AE19-62706E023703}">
                      <ahyp:hlinkClr xmlns:ahyp="http://schemas.microsoft.com/office/drawing/2018/hyperlinkcolor" val="tx"/>
                    </a:ext>
                  </a:extLst>
                </a:hlinkClick>
              </a:rPr>
              <a:t>https://scipython.com/blog/nuclear-fusion-cross-sections/</a:t>
            </a:r>
            <a:r>
              <a:rPr lang="en-US" sz="1200" dirty="0">
                <a:solidFill>
                  <a:schemeClr val="bg1"/>
                </a:solidFill>
                <a:latin typeface="Space Mono" panose="02010509030202000204" pitchFamily="49" charset="77"/>
              </a:rPr>
              <a:t>, accessed: 10/09/2026</a:t>
            </a:r>
          </a:p>
        </p:txBody>
      </p:sp>
      <p:sp>
        <p:nvSpPr>
          <p:cNvPr id="10" name="TextBox 9">
            <a:extLst>
              <a:ext uri="{FF2B5EF4-FFF2-40B4-BE49-F238E27FC236}">
                <a16:creationId xmlns:a16="http://schemas.microsoft.com/office/drawing/2014/main" id="{04EF7A32-418B-BB2D-4AAE-AE83669AEF9E}"/>
              </a:ext>
            </a:extLst>
          </p:cNvPr>
          <p:cNvSpPr txBox="1"/>
          <p:nvPr/>
        </p:nvSpPr>
        <p:spPr>
          <a:xfrm>
            <a:off x="169333" y="2784779"/>
            <a:ext cx="3840864" cy="3539430"/>
          </a:xfrm>
          <a:prstGeom prst="rect">
            <a:avLst/>
          </a:prstGeom>
          <a:noFill/>
        </p:spPr>
        <p:txBody>
          <a:bodyPr wrap="square" rtlCol="0">
            <a:spAutoFit/>
          </a:bodyPr>
          <a:lstStyle/>
          <a:p>
            <a:pPr marL="285750" indent="-285750">
              <a:buFont typeface="Wingdings" pitchFamily="2" charset="2"/>
              <a:buChar char="v"/>
            </a:pPr>
            <a:r>
              <a:rPr lang="en-US" sz="3200" dirty="0">
                <a:solidFill>
                  <a:schemeClr val="bg1"/>
                </a:solidFill>
                <a:latin typeface="Space Mono" panose="02010509030202000204" pitchFamily="49" charset="77"/>
              </a:rPr>
              <a:t>Deuterium – Tritium Reaction is most achievable for the lowest energy </a:t>
            </a:r>
          </a:p>
        </p:txBody>
      </p:sp>
      <p:sp>
        <p:nvSpPr>
          <p:cNvPr id="19" name="Up Arrow 18">
            <a:extLst>
              <a:ext uri="{FF2B5EF4-FFF2-40B4-BE49-F238E27FC236}">
                <a16:creationId xmlns:a16="http://schemas.microsoft.com/office/drawing/2014/main" id="{DE4568A1-B925-381B-4184-1B2920F56B5A}"/>
              </a:ext>
            </a:extLst>
          </p:cNvPr>
          <p:cNvSpPr/>
          <p:nvPr/>
        </p:nvSpPr>
        <p:spPr>
          <a:xfrm rot="5588917">
            <a:off x="7984409" y="1581322"/>
            <a:ext cx="281078" cy="2015555"/>
          </a:xfrm>
          <a:prstGeom prst="upArrow">
            <a:avLst>
              <a:gd name="adj1" fmla="val 16099"/>
              <a:gd name="adj2" fmla="val 11802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413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7BCF9-8AF0-65B1-FFC6-45AE9D570A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D3C40-E925-7C73-54AD-E992F439DB9B}"/>
              </a:ext>
            </a:extLst>
          </p:cNvPr>
          <p:cNvSpPr>
            <a:spLocks noGrp="1"/>
          </p:cNvSpPr>
          <p:nvPr>
            <p:ph type="title"/>
          </p:nvPr>
        </p:nvSpPr>
        <p:spPr>
          <a:xfrm>
            <a:off x="2464524" y="773170"/>
            <a:ext cx="10515600" cy="1325563"/>
          </a:xfrm>
        </p:spPr>
        <p:txBody>
          <a:bodyPr/>
          <a:lstStyle/>
          <a:p>
            <a:r>
              <a:rPr lang="en-US" b="1" dirty="0">
                <a:solidFill>
                  <a:schemeClr val="bg1"/>
                </a:solidFill>
                <a:latin typeface="Space Mono" panose="02010509030202000204" pitchFamily="49" charset="77"/>
              </a:rPr>
              <a:t>The D-T reaction</a:t>
            </a:r>
          </a:p>
        </p:txBody>
      </p:sp>
      <p:sp>
        <p:nvSpPr>
          <p:cNvPr id="3" name="Content Placeholder 2">
            <a:extLst>
              <a:ext uri="{FF2B5EF4-FFF2-40B4-BE49-F238E27FC236}">
                <a16:creationId xmlns:a16="http://schemas.microsoft.com/office/drawing/2014/main" id="{512437F0-AF18-50D9-FE78-76953EE6FBC5}"/>
              </a:ext>
            </a:extLst>
          </p:cNvPr>
          <p:cNvSpPr>
            <a:spLocks noGrp="1"/>
          </p:cNvSpPr>
          <p:nvPr>
            <p:ph idx="1"/>
          </p:nvPr>
        </p:nvSpPr>
        <p:spPr>
          <a:xfrm>
            <a:off x="0" y="2398933"/>
            <a:ext cx="5468145" cy="4720670"/>
          </a:xfrm>
        </p:spPr>
        <p:txBody>
          <a:bodyPr>
            <a:normAutofit/>
          </a:bodyPr>
          <a:lstStyle/>
          <a:p>
            <a:pPr marL="0" indent="0">
              <a:buNone/>
            </a:pPr>
            <a:endParaRPr lang="en-GB" dirty="0"/>
          </a:p>
          <a:p>
            <a:pPr marL="0" indent="0">
              <a:buNone/>
            </a:pPr>
            <a:endParaRPr lang="en-GB" dirty="0"/>
          </a:p>
          <a:p>
            <a:pPr marL="0" indent="0">
              <a:buNone/>
            </a:pPr>
            <a:endParaRPr lang="en-GB" sz="2400" dirty="0">
              <a:solidFill>
                <a:schemeClr val="bg1"/>
              </a:solidFill>
              <a:latin typeface="Space Mono" panose="02010509030202000204" pitchFamily="49" charset="77"/>
            </a:endParaRPr>
          </a:p>
          <a:p>
            <a:pPr marL="0" indent="0">
              <a:buNone/>
            </a:pPr>
            <a:endParaRPr lang="en-GB" sz="4000" dirty="0">
              <a:solidFill>
                <a:schemeClr val="bg1"/>
              </a:solidFill>
              <a:latin typeface="Space Mono" panose="02010509030202000204" pitchFamily="49" charset="77"/>
            </a:endParaRPr>
          </a:p>
        </p:txBody>
      </p:sp>
      <p:sp>
        <p:nvSpPr>
          <p:cNvPr id="5" name="TextBox 4">
            <a:extLst>
              <a:ext uri="{FF2B5EF4-FFF2-40B4-BE49-F238E27FC236}">
                <a16:creationId xmlns:a16="http://schemas.microsoft.com/office/drawing/2014/main" id="{2F0AA5F0-E1D8-D402-AB02-153510095CC8}"/>
              </a:ext>
            </a:extLst>
          </p:cNvPr>
          <p:cNvSpPr txBox="1"/>
          <p:nvPr/>
        </p:nvSpPr>
        <p:spPr>
          <a:xfrm>
            <a:off x="1591294" y="6139543"/>
            <a:ext cx="184731" cy="369332"/>
          </a:xfrm>
          <a:prstGeom prst="rect">
            <a:avLst/>
          </a:prstGeom>
          <a:noFill/>
        </p:spPr>
        <p:txBody>
          <a:bodyPr wrap="none" rtlCol="0">
            <a:spAutoFit/>
          </a:bodyPr>
          <a:lstStyle/>
          <a:p>
            <a:endParaRPr lang="en-US"/>
          </a:p>
        </p:txBody>
      </p:sp>
      <p:pic>
        <p:nvPicPr>
          <p:cNvPr id="7" name="Picture 6" descr="A diagram of a molecule&#10;&#10;AI-generated content may be incorrect.">
            <a:extLst>
              <a:ext uri="{FF2B5EF4-FFF2-40B4-BE49-F238E27FC236}">
                <a16:creationId xmlns:a16="http://schemas.microsoft.com/office/drawing/2014/main" id="{402F6007-0B87-125F-4F38-DE1358DDA485}"/>
              </a:ext>
            </a:extLst>
          </p:cNvPr>
          <p:cNvPicPr>
            <a:picLocks noChangeAspect="1"/>
          </p:cNvPicPr>
          <p:nvPr/>
        </p:nvPicPr>
        <p:blipFill>
          <a:blip r:embed="rId3"/>
          <a:stretch>
            <a:fillRect/>
          </a:stretch>
        </p:blipFill>
        <p:spPr>
          <a:xfrm>
            <a:off x="5141625" y="2409262"/>
            <a:ext cx="7050375" cy="3950208"/>
          </a:xfrm>
          <a:prstGeom prst="rect">
            <a:avLst/>
          </a:prstGeom>
        </p:spPr>
      </p:pic>
      <p:sp>
        <p:nvSpPr>
          <p:cNvPr id="8" name="TextBox 7">
            <a:extLst>
              <a:ext uri="{FF2B5EF4-FFF2-40B4-BE49-F238E27FC236}">
                <a16:creationId xmlns:a16="http://schemas.microsoft.com/office/drawing/2014/main" id="{9BD446FC-A2DC-DFEA-504C-0B3184A00152}"/>
              </a:ext>
            </a:extLst>
          </p:cNvPr>
          <p:cNvSpPr txBox="1"/>
          <p:nvPr/>
        </p:nvSpPr>
        <p:spPr>
          <a:xfrm>
            <a:off x="-9674" y="2568484"/>
            <a:ext cx="5468145" cy="4401205"/>
          </a:xfrm>
          <a:prstGeom prst="rect">
            <a:avLst/>
          </a:prstGeom>
          <a:noFill/>
        </p:spPr>
        <p:txBody>
          <a:bodyPr wrap="square" rtlCol="0">
            <a:spAutoFit/>
          </a:bodyPr>
          <a:lstStyle/>
          <a:p>
            <a:pPr marL="285750" indent="-285750">
              <a:buFont typeface="Wingdings" pitchFamily="2" charset="2"/>
              <a:buChar char="v"/>
            </a:pPr>
            <a:r>
              <a:rPr lang="en-US" sz="2800" dirty="0">
                <a:solidFill>
                  <a:schemeClr val="bg1"/>
                </a:solidFill>
                <a:latin typeface="Space Mono" panose="02010509030202000204" pitchFamily="49" charset="77"/>
              </a:rPr>
              <a:t>14.1 MeV Neutron [1]</a:t>
            </a:r>
          </a:p>
          <a:p>
            <a:r>
              <a:rPr lang="en-US" sz="2800" dirty="0">
                <a:solidFill>
                  <a:schemeClr val="bg1"/>
                </a:solidFill>
                <a:latin typeface="Space Mono" panose="02010509030202000204" pitchFamily="49" charset="77"/>
              </a:rPr>
              <a:t> </a:t>
            </a:r>
          </a:p>
          <a:p>
            <a:pPr marL="285750" indent="-285750">
              <a:buFont typeface="Wingdings" pitchFamily="2" charset="2"/>
              <a:buChar char="v"/>
            </a:pPr>
            <a:r>
              <a:rPr lang="en-US" sz="2800" dirty="0">
                <a:solidFill>
                  <a:schemeClr val="bg1"/>
                </a:solidFill>
                <a:latin typeface="Space Mono" panose="02010509030202000204" pitchFamily="49" charset="77"/>
              </a:rPr>
              <a:t>3.5 MeV  Helium Ion [1]</a:t>
            </a:r>
          </a:p>
          <a:p>
            <a:pPr marL="285750" indent="-285750">
              <a:buFont typeface="Wingdings" pitchFamily="2" charset="2"/>
              <a:buChar char="v"/>
            </a:pPr>
            <a:endParaRPr lang="en-US" sz="2800" dirty="0">
              <a:solidFill>
                <a:schemeClr val="bg1"/>
              </a:solidFill>
              <a:latin typeface="Space Mono" panose="02010509030202000204" pitchFamily="49" charset="77"/>
            </a:endParaRPr>
          </a:p>
          <a:p>
            <a:pPr>
              <a:buFont typeface="Wingdings" pitchFamily="2" charset="2"/>
              <a:buChar char="v"/>
            </a:pPr>
            <a:r>
              <a:rPr lang="en-US" sz="2800" dirty="0">
                <a:solidFill>
                  <a:schemeClr val="bg1"/>
                </a:solidFill>
                <a:latin typeface="Space Mono" panose="02010509030202000204" pitchFamily="49" charset="77"/>
              </a:rPr>
              <a:t>Deuterium is very abundant (1/6000)</a:t>
            </a:r>
          </a:p>
          <a:p>
            <a:pPr>
              <a:buFont typeface="Wingdings" pitchFamily="2" charset="2"/>
              <a:buChar char="v"/>
            </a:pPr>
            <a:endParaRPr lang="en-US" sz="2800" dirty="0">
              <a:solidFill>
                <a:schemeClr val="bg1"/>
              </a:solidFill>
              <a:latin typeface="Space Mono" panose="02010509030202000204" pitchFamily="49" charset="77"/>
            </a:endParaRPr>
          </a:p>
          <a:p>
            <a:pPr>
              <a:buFont typeface="Wingdings" pitchFamily="2" charset="2"/>
              <a:buChar char="v"/>
            </a:pPr>
            <a:r>
              <a:rPr lang="en-US" sz="2800" dirty="0">
                <a:solidFill>
                  <a:schemeClr val="bg1"/>
                </a:solidFill>
                <a:latin typeface="Space Mono" panose="02010509030202000204" pitchFamily="49" charset="77"/>
              </a:rPr>
              <a:t>Tritium is not</a:t>
            </a:r>
          </a:p>
          <a:p>
            <a:pPr marL="285750" indent="-285750">
              <a:buFont typeface="Wingdings" pitchFamily="2" charset="2"/>
              <a:buChar char="v"/>
            </a:pPr>
            <a:endParaRPr lang="en-US" sz="2800" dirty="0">
              <a:solidFill>
                <a:schemeClr val="bg1"/>
              </a:solidFill>
              <a:latin typeface="Space Mono" panose="02010509030202000204" pitchFamily="49" charset="77"/>
            </a:endParaRPr>
          </a:p>
        </p:txBody>
      </p:sp>
      <p:sp>
        <p:nvSpPr>
          <p:cNvPr id="12" name="TextBox 11">
            <a:extLst>
              <a:ext uri="{FF2B5EF4-FFF2-40B4-BE49-F238E27FC236}">
                <a16:creationId xmlns:a16="http://schemas.microsoft.com/office/drawing/2014/main" id="{801ED835-4203-FE19-E1F4-15F869C11342}"/>
              </a:ext>
            </a:extLst>
          </p:cNvPr>
          <p:cNvSpPr txBox="1"/>
          <p:nvPr/>
        </p:nvSpPr>
        <p:spPr>
          <a:xfrm>
            <a:off x="0" y="6601334"/>
            <a:ext cx="12192000" cy="276999"/>
          </a:xfrm>
          <a:prstGeom prst="rect">
            <a:avLst/>
          </a:prstGeom>
          <a:noFill/>
        </p:spPr>
        <p:txBody>
          <a:bodyPr wrap="square">
            <a:spAutoFit/>
          </a:bodyPr>
          <a:lstStyle/>
          <a:p>
            <a:r>
              <a:rPr lang="en-US" sz="1200" dirty="0">
                <a:solidFill>
                  <a:schemeClr val="bg1"/>
                </a:solidFill>
                <a:latin typeface="Space Mono" panose="02010509030202000204" pitchFamily="49" charset="77"/>
              </a:rPr>
              <a:t>Image credit: Department of Energy, </a:t>
            </a:r>
            <a:r>
              <a:rPr lang="en-US" sz="1200" dirty="0">
                <a:solidFill>
                  <a:schemeClr val="bg1"/>
                </a:solidFill>
                <a:latin typeface="Space Mono" panose="02010509030202000204" pitchFamily="49" charset="77"/>
                <a:hlinkClick r:id="rId4">
                  <a:extLst>
                    <a:ext uri="{A12FA001-AC4F-418D-AE19-62706E023703}">
                      <ahyp:hlinkClr xmlns:ahyp="http://schemas.microsoft.com/office/drawing/2018/hyperlinkcolor" val="tx"/>
                    </a:ext>
                  </a:extLst>
                </a:hlinkClick>
              </a:rPr>
              <a:t>https://www.energy.gov/science/doe-explainsfusion-reactions</a:t>
            </a:r>
            <a:r>
              <a:rPr lang="en-US" sz="1200" dirty="0">
                <a:solidFill>
                  <a:schemeClr val="bg1"/>
                </a:solidFill>
                <a:latin typeface="Space Mono" panose="02010509030202000204" pitchFamily="49" charset="77"/>
              </a:rPr>
              <a:t>, accessed: 10/09/2026</a:t>
            </a:r>
          </a:p>
        </p:txBody>
      </p:sp>
    </p:spTree>
    <p:extLst>
      <p:ext uri="{BB962C8B-B14F-4D97-AF65-F5344CB8AC3E}">
        <p14:creationId xmlns:p14="http://schemas.microsoft.com/office/powerpoint/2010/main" val="3989304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FC2FD-53F0-55EC-2CA5-11EF9DF806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8BDECB-084E-8BD1-C068-EFFAFA3912E6}"/>
              </a:ext>
            </a:extLst>
          </p:cNvPr>
          <p:cNvSpPr>
            <a:spLocks noGrp="1"/>
          </p:cNvSpPr>
          <p:nvPr>
            <p:ph type="title"/>
          </p:nvPr>
        </p:nvSpPr>
        <p:spPr>
          <a:xfrm>
            <a:off x="2481458" y="728133"/>
            <a:ext cx="10515600" cy="1325563"/>
          </a:xfrm>
        </p:spPr>
        <p:txBody>
          <a:bodyPr/>
          <a:lstStyle/>
          <a:p>
            <a:r>
              <a:rPr lang="en-US" b="1" dirty="0">
                <a:solidFill>
                  <a:schemeClr val="bg1"/>
                </a:solidFill>
                <a:latin typeface="Space Mono" panose="02010509030202000204" pitchFamily="49" charset="77"/>
              </a:rPr>
              <a:t>Hurdles</a:t>
            </a:r>
            <a:r>
              <a:rPr lang="en-US" b="1" dirty="0">
                <a:latin typeface="Space Mono" panose="02010509030202000204" pitchFamily="49" charset="77"/>
              </a:rPr>
              <a:t> </a:t>
            </a:r>
          </a:p>
        </p:txBody>
      </p:sp>
      <p:sp>
        <p:nvSpPr>
          <p:cNvPr id="3" name="Content Placeholder 2">
            <a:extLst>
              <a:ext uri="{FF2B5EF4-FFF2-40B4-BE49-F238E27FC236}">
                <a16:creationId xmlns:a16="http://schemas.microsoft.com/office/drawing/2014/main" id="{BE366819-F7C3-663D-8F58-EEAC6AEDA57B}"/>
              </a:ext>
            </a:extLst>
          </p:cNvPr>
          <p:cNvSpPr>
            <a:spLocks noGrp="1"/>
          </p:cNvSpPr>
          <p:nvPr>
            <p:ph idx="1"/>
          </p:nvPr>
        </p:nvSpPr>
        <p:spPr>
          <a:xfrm>
            <a:off x="281001" y="2740784"/>
            <a:ext cx="8710598" cy="5358384"/>
          </a:xfrm>
        </p:spPr>
        <p:txBody>
          <a:bodyPr>
            <a:normAutofit/>
          </a:bodyPr>
          <a:lstStyle/>
          <a:p>
            <a:pPr>
              <a:buFont typeface="Wingdings" pitchFamily="2" charset="2"/>
              <a:buChar char="v"/>
            </a:pPr>
            <a:r>
              <a:rPr lang="en-US" sz="2400" dirty="0">
                <a:solidFill>
                  <a:schemeClr val="bg1"/>
                </a:solidFill>
                <a:latin typeface="Space Mono" panose="02010509030202000204" pitchFamily="49" charset="77"/>
              </a:rPr>
              <a:t>Incredibly high Temperatures</a:t>
            </a:r>
          </a:p>
          <a:p>
            <a:pPr>
              <a:buFont typeface="Wingdings" pitchFamily="2" charset="2"/>
              <a:buChar char="v"/>
            </a:pPr>
            <a:r>
              <a:rPr lang="en-US" sz="2400" dirty="0">
                <a:solidFill>
                  <a:schemeClr val="bg1"/>
                </a:solidFill>
                <a:latin typeface="Space Mono" panose="02010509030202000204" pitchFamily="49" charset="77"/>
              </a:rPr>
              <a:t>Magnet development </a:t>
            </a:r>
          </a:p>
          <a:p>
            <a:pPr>
              <a:buFont typeface="Wingdings" pitchFamily="2" charset="2"/>
              <a:buChar char="v"/>
            </a:pPr>
            <a:r>
              <a:rPr lang="en-US" sz="2400" dirty="0">
                <a:solidFill>
                  <a:schemeClr val="bg1"/>
                </a:solidFill>
                <a:latin typeface="Space Mono" panose="02010509030202000204" pitchFamily="49" charset="77"/>
              </a:rPr>
              <a:t>Neutrons!</a:t>
            </a:r>
          </a:p>
          <a:p>
            <a:pPr>
              <a:buFont typeface="Wingdings" pitchFamily="2" charset="2"/>
              <a:buChar char="v"/>
            </a:pPr>
            <a:r>
              <a:rPr lang="en-US" sz="2400" dirty="0">
                <a:solidFill>
                  <a:schemeClr val="bg1"/>
                </a:solidFill>
                <a:latin typeface="Space Mono" panose="02010509030202000204" pitchFamily="49" charset="77"/>
              </a:rPr>
              <a:t>Control and maintenance</a:t>
            </a:r>
          </a:p>
          <a:p>
            <a:pPr>
              <a:buFont typeface="Wingdings" pitchFamily="2" charset="2"/>
              <a:buChar char="v"/>
            </a:pPr>
            <a:r>
              <a:rPr lang="en-US" sz="2400" dirty="0">
                <a:solidFill>
                  <a:schemeClr val="bg1"/>
                </a:solidFill>
                <a:latin typeface="Space Mono" panose="02010509030202000204" pitchFamily="49" charset="77"/>
              </a:rPr>
              <a:t>Not fully developed</a:t>
            </a:r>
          </a:p>
          <a:p>
            <a:pPr>
              <a:buFont typeface="Wingdings" pitchFamily="2" charset="2"/>
              <a:buChar char="v"/>
            </a:pPr>
            <a:r>
              <a:rPr lang="en-US" sz="2400" dirty="0">
                <a:solidFill>
                  <a:schemeClr val="bg1"/>
                </a:solidFill>
                <a:latin typeface="Space Mono" panose="02010509030202000204" pitchFamily="49" charset="77"/>
              </a:rPr>
              <a:t>Scarcity of Fuel</a:t>
            </a:r>
          </a:p>
          <a:p>
            <a:pPr>
              <a:buFont typeface="Wingdings" pitchFamily="2" charset="2"/>
              <a:buChar char="v"/>
            </a:pPr>
            <a:r>
              <a:rPr lang="en-US" sz="2400" dirty="0">
                <a:solidFill>
                  <a:schemeClr val="bg1"/>
                </a:solidFill>
                <a:latin typeface="Space Mono" panose="02010509030202000204" pitchFamily="49" charset="77"/>
              </a:rPr>
              <a:t>Public perception</a:t>
            </a:r>
          </a:p>
          <a:p>
            <a:pPr>
              <a:buFont typeface="Wingdings" pitchFamily="2" charset="2"/>
              <a:buChar char="v"/>
            </a:pPr>
            <a:r>
              <a:rPr lang="en-US" sz="2400" dirty="0">
                <a:solidFill>
                  <a:schemeClr val="bg1"/>
                </a:solidFill>
                <a:latin typeface="Space Mono" panose="02010509030202000204" pitchFamily="49" charset="77"/>
              </a:rPr>
              <a:t>So So Many more… </a:t>
            </a:r>
          </a:p>
          <a:p>
            <a:pPr marL="0" indent="0">
              <a:buNone/>
            </a:pPr>
            <a:endParaRPr lang="en-US" sz="3600" dirty="0"/>
          </a:p>
        </p:txBody>
      </p:sp>
      <p:sp>
        <p:nvSpPr>
          <p:cNvPr id="5" name="TextBox 4">
            <a:extLst>
              <a:ext uri="{FF2B5EF4-FFF2-40B4-BE49-F238E27FC236}">
                <a16:creationId xmlns:a16="http://schemas.microsoft.com/office/drawing/2014/main" id="{51C0DD34-1D65-EEBB-8E90-A994A1C97335}"/>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966459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30865-708F-8AFD-1068-87024B7F84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20D18-8D06-C0DA-11EE-711740189284}"/>
              </a:ext>
            </a:extLst>
          </p:cNvPr>
          <p:cNvSpPr>
            <a:spLocks noGrp="1"/>
          </p:cNvSpPr>
          <p:nvPr>
            <p:ph type="title"/>
          </p:nvPr>
        </p:nvSpPr>
        <p:spPr>
          <a:xfrm>
            <a:off x="2464525" y="609600"/>
            <a:ext cx="9388808" cy="1325563"/>
          </a:xfrm>
        </p:spPr>
        <p:txBody>
          <a:bodyPr/>
          <a:lstStyle/>
          <a:p>
            <a:r>
              <a:rPr lang="en-US" b="1" dirty="0">
                <a:solidFill>
                  <a:schemeClr val="bg1"/>
                </a:solidFill>
                <a:latin typeface="Space Mono" panose="02010509030202000204" pitchFamily="49" charset="77"/>
              </a:rPr>
              <a:t>A brief History of Fusion (For Power)</a:t>
            </a:r>
          </a:p>
        </p:txBody>
      </p:sp>
      <p:sp>
        <p:nvSpPr>
          <p:cNvPr id="3" name="Content Placeholder 2">
            <a:extLst>
              <a:ext uri="{FF2B5EF4-FFF2-40B4-BE49-F238E27FC236}">
                <a16:creationId xmlns:a16="http://schemas.microsoft.com/office/drawing/2014/main" id="{C0286158-85DB-A5FC-D664-F3F6A033FF13}"/>
              </a:ext>
            </a:extLst>
          </p:cNvPr>
          <p:cNvSpPr>
            <a:spLocks noGrp="1"/>
          </p:cNvSpPr>
          <p:nvPr>
            <p:ph idx="1"/>
          </p:nvPr>
        </p:nvSpPr>
        <p:spPr>
          <a:xfrm>
            <a:off x="182323" y="2891157"/>
            <a:ext cx="6574077" cy="4881243"/>
          </a:xfrm>
        </p:spPr>
        <p:txBody>
          <a:bodyPr>
            <a:normAutofit/>
          </a:bodyPr>
          <a:lstStyle/>
          <a:p>
            <a:pPr>
              <a:buFont typeface="Wingdings" pitchFamily="2" charset="2"/>
              <a:buChar char="v"/>
            </a:pPr>
            <a:r>
              <a:rPr lang="en-US" dirty="0">
                <a:solidFill>
                  <a:schemeClr val="bg1"/>
                </a:solidFill>
                <a:latin typeface="Space Mono" panose="02010509030202000204" pitchFamily="49" charset="77"/>
              </a:rPr>
              <a:t>1932: Rutherford and Oliphant</a:t>
            </a:r>
          </a:p>
          <a:p>
            <a:pPr>
              <a:buFont typeface="Wingdings" pitchFamily="2" charset="2"/>
              <a:buChar char="v"/>
            </a:pPr>
            <a:r>
              <a:rPr lang="en-US" dirty="0">
                <a:solidFill>
                  <a:schemeClr val="bg1"/>
                </a:solidFill>
                <a:latin typeface="Space Mono" panose="02010509030202000204" pitchFamily="49" charset="77"/>
              </a:rPr>
              <a:t>1950’s: Tokamak and Stellarator </a:t>
            </a:r>
          </a:p>
          <a:p>
            <a:pPr>
              <a:buFont typeface="Wingdings" pitchFamily="2" charset="2"/>
              <a:buChar char="v"/>
            </a:pPr>
            <a:r>
              <a:rPr lang="en-US" dirty="0">
                <a:solidFill>
                  <a:schemeClr val="bg1"/>
                </a:solidFill>
                <a:latin typeface="Space Mono" panose="02010509030202000204" pitchFamily="49" charset="77"/>
              </a:rPr>
              <a:t>1970’s: JET (Joint European Torus) begins</a:t>
            </a:r>
          </a:p>
          <a:p>
            <a:pPr>
              <a:buFont typeface="Wingdings" pitchFamily="2" charset="2"/>
              <a:buChar char="v"/>
            </a:pPr>
            <a:r>
              <a:rPr lang="en-US" dirty="0">
                <a:solidFill>
                  <a:schemeClr val="bg1"/>
                </a:solidFill>
                <a:latin typeface="Space Mono" panose="02010509030202000204" pitchFamily="49" charset="77"/>
              </a:rPr>
              <a:t>1980’s: ITER begins</a:t>
            </a:r>
          </a:p>
          <a:p>
            <a:pPr>
              <a:buFont typeface="Wingdings" pitchFamily="2" charset="2"/>
              <a:buChar char="v"/>
            </a:pPr>
            <a:r>
              <a:rPr lang="en-US" dirty="0">
                <a:solidFill>
                  <a:schemeClr val="bg1"/>
                </a:solidFill>
                <a:latin typeface="Space Mono" panose="02010509030202000204" pitchFamily="49" charset="77"/>
              </a:rPr>
              <a:t>1990’s: First JET tests</a:t>
            </a:r>
          </a:p>
          <a:p>
            <a:endParaRPr lang="en-US" dirty="0"/>
          </a:p>
        </p:txBody>
      </p:sp>
      <p:sp>
        <p:nvSpPr>
          <p:cNvPr id="5" name="TextBox 4">
            <a:extLst>
              <a:ext uri="{FF2B5EF4-FFF2-40B4-BE49-F238E27FC236}">
                <a16:creationId xmlns:a16="http://schemas.microsoft.com/office/drawing/2014/main" id="{4C646081-7215-FF63-BBC3-0F8F3081E8E4}"/>
              </a:ext>
            </a:extLst>
          </p:cNvPr>
          <p:cNvSpPr txBox="1"/>
          <p:nvPr/>
        </p:nvSpPr>
        <p:spPr>
          <a:xfrm>
            <a:off x="1591294" y="6139543"/>
            <a:ext cx="184731" cy="369332"/>
          </a:xfrm>
          <a:prstGeom prst="rect">
            <a:avLst/>
          </a:prstGeom>
          <a:noFill/>
        </p:spPr>
        <p:txBody>
          <a:bodyPr wrap="none" rtlCol="0">
            <a:spAutoFit/>
          </a:bodyPr>
          <a:lstStyle/>
          <a:p>
            <a:endParaRPr lang="en-US"/>
          </a:p>
        </p:txBody>
      </p:sp>
      <p:pic>
        <p:nvPicPr>
          <p:cNvPr id="7" name="Picture 6" descr="A person in a suit and tie&#10;&#10;AI-generated content may be incorrect.">
            <a:extLst>
              <a:ext uri="{FF2B5EF4-FFF2-40B4-BE49-F238E27FC236}">
                <a16:creationId xmlns:a16="http://schemas.microsoft.com/office/drawing/2014/main" id="{64D54465-FAA8-15FC-4FD6-253027E353CB}"/>
              </a:ext>
            </a:extLst>
          </p:cNvPr>
          <p:cNvPicPr>
            <a:picLocks noChangeAspect="1"/>
          </p:cNvPicPr>
          <p:nvPr/>
        </p:nvPicPr>
        <p:blipFill>
          <a:blip r:embed="rId2"/>
          <a:stretch>
            <a:fillRect/>
          </a:stretch>
        </p:blipFill>
        <p:spPr>
          <a:xfrm>
            <a:off x="7060367" y="1759400"/>
            <a:ext cx="5131633" cy="2263514"/>
          </a:xfrm>
          <a:prstGeom prst="rect">
            <a:avLst/>
          </a:prstGeom>
        </p:spPr>
      </p:pic>
      <p:pic>
        <p:nvPicPr>
          <p:cNvPr id="9" name="Picture 8" descr="A close-up of a machine&#10;&#10;AI-generated content may be incorrect.">
            <a:extLst>
              <a:ext uri="{FF2B5EF4-FFF2-40B4-BE49-F238E27FC236}">
                <a16:creationId xmlns:a16="http://schemas.microsoft.com/office/drawing/2014/main" id="{119D7483-72A8-BDCC-CC59-241183A7EFE7}"/>
              </a:ext>
            </a:extLst>
          </p:cNvPr>
          <p:cNvPicPr>
            <a:picLocks noChangeAspect="1"/>
          </p:cNvPicPr>
          <p:nvPr/>
        </p:nvPicPr>
        <p:blipFill>
          <a:blip r:embed="rId3"/>
          <a:stretch>
            <a:fillRect/>
          </a:stretch>
        </p:blipFill>
        <p:spPr>
          <a:xfrm>
            <a:off x="6625652" y="3911829"/>
            <a:ext cx="5566348" cy="2597046"/>
          </a:xfrm>
          <a:prstGeom prst="rect">
            <a:avLst/>
          </a:prstGeom>
        </p:spPr>
      </p:pic>
    </p:spTree>
    <p:extLst>
      <p:ext uri="{BB962C8B-B14F-4D97-AF65-F5344CB8AC3E}">
        <p14:creationId xmlns:p14="http://schemas.microsoft.com/office/powerpoint/2010/main" val="1327464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F9E3D-1DB4-B7C8-1CF2-028BD4B4C3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1AF6F3-79A6-B7BA-4381-BFE2BBAB4EC7}"/>
              </a:ext>
            </a:extLst>
          </p:cNvPr>
          <p:cNvSpPr>
            <a:spLocks noGrp="1"/>
          </p:cNvSpPr>
          <p:nvPr>
            <p:ph type="title"/>
          </p:nvPr>
        </p:nvSpPr>
        <p:spPr>
          <a:xfrm>
            <a:off x="2379858" y="525152"/>
            <a:ext cx="10515600" cy="1325563"/>
          </a:xfrm>
        </p:spPr>
        <p:txBody>
          <a:bodyPr/>
          <a:lstStyle/>
          <a:p>
            <a:r>
              <a:rPr lang="en-US" b="1" dirty="0">
                <a:solidFill>
                  <a:schemeClr val="bg1"/>
                </a:solidFill>
                <a:latin typeface="Space Mono" panose="02010509030202000204" pitchFamily="49" charset="77"/>
              </a:rPr>
              <a:t>Current Fusion Power Plants</a:t>
            </a:r>
          </a:p>
        </p:txBody>
      </p:sp>
      <p:sp>
        <p:nvSpPr>
          <p:cNvPr id="5" name="TextBox 4">
            <a:extLst>
              <a:ext uri="{FF2B5EF4-FFF2-40B4-BE49-F238E27FC236}">
                <a16:creationId xmlns:a16="http://schemas.microsoft.com/office/drawing/2014/main" id="{CB2BE5E8-E77D-AB91-9990-FC363384B55F}"/>
              </a:ext>
            </a:extLst>
          </p:cNvPr>
          <p:cNvSpPr txBox="1"/>
          <p:nvPr/>
        </p:nvSpPr>
        <p:spPr>
          <a:xfrm>
            <a:off x="1591294" y="6139543"/>
            <a:ext cx="184731" cy="369332"/>
          </a:xfrm>
          <a:prstGeom prst="rect">
            <a:avLst/>
          </a:prstGeom>
          <a:noFill/>
        </p:spPr>
        <p:txBody>
          <a:bodyPr wrap="none" rtlCol="0">
            <a:spAutoFit/>
          </a:bodyPr>
          <a:lstStyle/>
          <a:p>
            <a:endParaRPr lang="en-US"/>
          </a:p>
        </p:txBody>
      </p:sp>
      <p:pic>
        <p:nvPicPr>
          <p:cNvPr id="1026" name="Picture 2">
            <a:extLst>
              <a:ext uri="{FF2B5EF4-FFF2-40B4-BE49-F238E27FC236}">
                <a16:creationId xmlns:a16="http://schemas.microsoft.com/office/drawing/2014/main" id="{1A7948EB-C3FA-FF6F-77A6-57DA030D3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09814"/>
            <a:ext cx="6096000" cy="454818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EF73EBD9-C423-4340-ABCA-9FA639F392D8}"/>
              </a:ext>
            </a:extLst>
          </p:cNvPr>
          <p:cNvPicPr>
            <a:picLocks noChangeAspect="1"/>
          </p:cNvPicPr>
          <p:nvPr/>
        </p:nvPicPr>
        <p:blipFill>
          <a:blip r:embed="rId3"/>
          <a:srcRect l="9436" t="12647" r="29412"/>
          <a:stretch>
            <a:fillRect/>
          </a:stretch>
        </p:blipFill>
        <p:spPr>
          <a:xfrm>
            <a:off x="6096001" y="1850716"/>
            <a:ext cx="3352800" cy="2653816"/>
          </a:xfrm>
          <a:prstGeom prst="rect">
            <a:avLst/>
          </a:prstGeom>
        </p:spPr>
      </p:pic>
      <p:pic>
        <p:nvPicPr>
          <p:cNvPr id="21" name="Picture 20" descr="A screenshot of a computer&#10;&#10;AI-generated content may be incorrect.">
            <a:extLst>
              <a:ext uri="{FF2B5EF4-FFF2-40B4-BE49-F238E27FC236}">
                <a16:creationId xmlns:a16="http://schemas.microsoft.com/office/drawing/2014/main" id="{16355219-9CF8-45C9-89B5-0FA40F8925ED}"/>
              </a:ext>
            </a:extLst>
          </p:cNvPr>
          <p:cNvPicPr>
            <a:picLocks noChangeAspect="1"/>
          </p:cNvPicPr>
          <p:nvPr/>
        </p:nvPicPr>
        <p:blipFill>
          <a:blip r:embed="rId4"/>
          <a:srcRect l="2451" t="13644" r="42218" b="-13644"/>
          <a:stretch>
            <a:fillRect/>
          </a:stretch>
        </p:blipFill>
        <p:spPr>
          <a:xfrm>
            <a:off x="8380009" y="2199841"/>
            <a:ext cx="3814763" cy="4309034"/>
          </a:xfrm>
          <a:prstGeom prst="rect">
            <a:avLst/>
          </a:prstGeom>
        </p:spPr>
      </p:pic>
      <p:pic>
        <p:nvPicPr>
          <p:cNvPr id="19" name="Picture 18" descr="A screenshot of a computer&#10;&#10;AI-generated content may be incorrect.">
            <a:extLst>
              <a:ext uri="{FF2B5EF4-FFF2-40B4-BE49-F238E27FC236}">
                <a16:creationId xmlns:a16="http://schemas.microsoft.com/office/drawing/2014/main" id="{4C8200C4-7150-721E-45C1-03A92FFF682A}"/>
              </a:ext>
            </a:extLst>
          </p:cNvPr>
          <p:cNvPicPr>
            <a:picLocks noChangeAspect="1"/>
          </p:cNvPicPr>
          <p:nvPr/>
        </p:nvPicPr>
        <p:blipFill>
          <a:blip r:embed="rId5"/>
          <a:srcRect l="2083" t="13644" r="43990" b="10245"/>
          <a:stretch>
            <a:fillRect/>
          </a:stretch>
        </p:blipFill>
        <p:spPr>
          <a:xfrm>
            <a:off x="6096000" y="4163219"/>
            <a:ext cx="4191391" cy="2694781"/>
          </a:xfrm>
          <a:prstGeom prst="rect">
            <a:avLst/>
          </a:prstGeom>
        </p:spPr>
      </p:pic>
    </p:spTree>
    <p:extLst>
      <p:ext uri="{BB962C8B-B14F-4D97-AF65-F5344CB8AC3E}">
        <p14:creationId xmlns:p14="http://schemas.microsoft.com/office/powerpoint/2010/main" val="2337185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3EAD5-1BEA-5DEE-79CE-26AADDB3C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340091-AA81-2B0F-0027-539310297E75}"/>
              </a:ext>
            </a:extLst>
          </p:cNvPr>
          <p:cNvSpPr>
            <a:spLocks noGrp="1"/>
          </p:cNvSpPr>
          <p:nvPr>
            <p:ph type="title"/>
          </p:nvPr>
        </p:nvSpPr>
        <p:spPr>
          <a:xfrm>
            <a:off x="2464525" y="779339"/>
            <a:ext cx="10515600" cy="1325563"/>
          </a:xfrm>
        </p:spPr>
        <p:txBody>
          <a:bodyPr/>
          <a:lstStyle/>
          <a:p>
            <a:r>
              <a:rPr lang="en-US" b="1" dirty="0">
                <a:solidFill>
                  <a:schemeClr val="bg1"/>
                </a:solidFill>
                <a:latin typeface="Space Mono" panose="02010509030202000204" pitchFamily="49" charset="77"/>
              </a:rPr>
              <a:t>But why?</a:t>
            </a:r>
          </a:p>
        </p:txBody>
      </p:sp>
      <p:sp>
        <p:nvSpPr>
          <p:cNvPr id="3" name="Content Placeholder 2">
            <a:extLst>
              <a:ext uri="{FF2B5EF4-FFF2-40B4-BE49-F238E27FC236}">
                <a16:creationId xmlns:a16="http://schemas.microsoft.com/office/drawing/2014/main" id="{610FBC04-8C1C-FD05-3D6D-F89C7A07C1CF}"/>
              </a:ext>
            </a:extLst>
          </p:cNvPr>
          <p:cNvSpPr>
            <a:spLocks noGrp="1"/>
          </p:cNvSpPr>
          <p:nvPr>
            <p:ph idx="1"/>
          </p:nvPr>
        </p:nvSpPr>
        <p:spPr>
          <a:xfrm>
            <a:off x="0" y="1468438"/>
            <a:ext cx="10515600" cy="4351338"/>
          </a:xfrm>
        </p:spPr>
        <p:txBody>
          <a:bodyPr>
            <a:normAutofit/>
          </a:bodyPr>
          <a:lstStyle/>
          <a:p>
            <a:endParaRPr lang="en-US" dirty="0"/>
          </a:p>
          <a:p>
            <a:endParaRPr lang="en-US" dirty="0"/>
          </a:p>
        </p:txBody>
      </p:sp>
      <p:sp>
        <p:nvSpPr>
          <p:cNvPr id="5" name="TextBox 4">
            <a:extLst>
              <a:ext uri="{FF2B5EF4-FFF2-40B4-BE49-F238E27FC236}">
                <a16:creationId xmlns:a16="http://schemas.microsoft.com/office/drawing/2014/main" id="{C958340A-AD4F-66CB-6628-2D88FB2A30CF}"/>
              </a:ext>
            </a:extLst>
          </p:cNvPr>
          <p:cNvSpPr txBox="1"/>
          <p:nvPr/>
        </p:nvSpPr>
        <p:spPr>
          <a:xfrm>
            <a:off x="1591294" y="6139543"/>
            <a:ext cx="184731" cy="369332"/>
          </a:xfrm>
          <a:prstGeom prst="rect">
            <a:avLst/>
          </a:prstGeom>
          <a:noFill/>
        </p:spPr>
        <p:txBody>
          <a:bodyPr wrap="none" rtlCol="0">
            <a:spAutoFit/>
          </a:bodyPr>
          <a:lstStyle/>
          <a:p>
            <a:endParaRPr lang="en-US"/>
          </a:p>
        </p:txBody>
      </p:sp>
      <p:sp>
        <p:nvSpPr>
          <p:cNvPr id="6" name="TextBox 5">
            <a:extLst>
              <a:ext uri="{FF2B5EF4-FFF2-40B4-BE49-F238E27FC236}">
                <a16:creationId xmlns:a16="http://schemas.microsoft.com/office/drawing/2014/main" id="{5E8BE2A3-EEC2-1242-9918-F78F04D9E0E1}"/>
              </a:ext>
            </a:extLst>
          </p:cNvPr>
          <p:cNvSpPr txBox="1"/>
          <p:nvPr/>
        </p:nvSpPr>
        <p:spPr>
          <a:xfrm flipH="1">
            <a:off x="386147" y="2456795"/>
            <a:ext cx="6128569" cy="4401205"/>
          </a:xfrm>
          <a:prstGeom prst="rect">
            <a:avLst/>
          </a:prstGeom>
          <a:noFill/>
        </p:spPr>
        <p:txBody>
          <a:bodyPr wrap="square" rtlCol="0">
            <a:spAutoFit/>
          </a:bodyPr>
          <a:lstStyle/>
          <a:p>
            <a:pPr marL="571500" indent="-571500">
              <a:buFont typeface="Wingdings" pitchFamily="2" charset="2"/>
              <a:buChar char="v"/>
            </a:pPr>
            <a:r>
              <a:rPr lang="en-US" sz="2800" dirty="0">
                <a:solidFill>
                  <a:schemeClr val="bg1"/>
                </a:solidFill>
                <a:latin typeface="Space Mono" panose="02010509030202000204" pitchFamily="49" charset="77"/>
              </a:rPr>
              <a:t>Rapidly increasing demand for renewables</a:t>
            </a:r>
          </a:p>
          <a:p>
            <a:pPr marL="571500" indent="-571500">
              <a:buFont typeface="Wingdings" pitchFamily="2" charset="2"/>
              <a:buChar char="v"/>
            </a:pPr>
            <a:endParaRPr lang="en-US" sz="2800" dirty="0">
              <a:solidFill>
                <a:schemeClr val="bg1"/>
              </a:solidFill>
              <a:latin typeface="Space Mono" panose="02010509030202000204" pitchFamily="49" charset="77"/>
            </a:endParaRPr>
          </a:p>
          <a:p>
            <a:pPr marL="571500" indent="-571500">
              <a:buFont typeface="Wingdings" pitchFamily="2" charset="2"/>
              <a:buChar char="v"/>
            </a:pPr>
            <a:r>
              <a:rPr lang="en-US" sz="2800" dirty="0">
                <a:solidFill>
                  <a:schemeClr val="bg1"/>
                </a:solidFill>
                <a:latin typeface="Space Mono" panose="02010509030202000204" pitchFamily="49" charset="77"/>
              </a:rPr>
              <a:t>Geopolitical equality: (only need access to Seawater)</a:t>
            </a:r>
          </a:p>
          <a:p>
            <a:pPr marL="571500" indent="-571500">
              <a:buFont typeface="Wingdings" pitchFamily="2" charset="2"/>
              <a:buChar char="v"/>
            </a:pPr>
            <a:endParaRPr lang="en-US" sz="2800" dirty="0">
              <a:solidFill>
                <a:schemeClr val="bg1"/>
              </a:solidFill>
              <a:latin typeface="Space Mono" panose="02010509030202000204" pitchFamily="49" charset="77"/>
            </a:endParaRPr>
          </a:p>
          <a:p>
            <a:pPr marL="571500" indent="-571500">
              <a:buFont typeface="Wingdings" pitchFamily="2" charset="2"/>
              <a:buChar char="v"/>
            </a:pPr>
            <a:r>
              <a:rPr lang="en-US" sz="2800" dirty="0">
                <a:solidFill>
                  <a:schemeClr val="bg1"/>
                </a:solidFill>
                <a:latin typeface="Space Mono" panose="02010509030202000204" pitchFamily="49" charset="77"/>
              </a:rPr>
              <a:t>Innovation in technology: HTS magnets, Robotics</a:t>
            </a:r>
          </a:p>
        </p:txBody>
      </p:sp>
      <p:pic>
        <p:nvPicPr>
          <p:cNvPr id="2050" name="Picture 2" descr="A graph of a graph&#10;&#10;AI-generated content may be incorrect.">
            <a:extLst>
              <a:ext uri="{FF2B5EF4-FFF2-40B4-BE49-F238E27FC236}">
                <a16:creationId xmlns:a16="http://schemas.microsoft.com/office/drawing/2014/main" id="{47D0EAB1-0090-90AE-FB00-785AF50D63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0863" y="-33876"/>
            <a:ext cx="5291137" cy="33498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robot arm in a space station&#10;&#10;AI-generated content may be incorrect.">
            <a:extLst>
              <a:ext uri="{FF2B5EF4-FFF2-40B4-BE49-F238E27FC236}">
                <a16:creationId xmlns:a16="http://schemas.microsoft.com/office/drawing/2014/main" id="{410CCAAD-3D4D-ECC8-1F61-E57B9A999311}"/>
              </a:ext>
            </a:extLst>
          </p:cNvPr>
          <p:cNvPicPr>
            <a:picLocks noChangeAspect="1"/>
          </p:cNvPicPr>
          <p:nvPr/>
        </p:nvPicPr>
        <p:blipFill>
          <a:blip r:embed="rId3"/>
          <a:stretch>
            <a:fillRect/>
          </a:stretch>
        </p:blipFill>
        <p:spPr>
          <a:xfrm>
            <a:off x="6900863" y="3315980"/>
            <a:ext cx="5291137" cy="3330266"/>
          </a:xfrm>
          <a:prstGeom prst="rect">
            <a:avLst/>
          </a:prstGeom>
        </p:spPr>
      </p:pic>
    </p:spTree>
    <p:extLst>
      <p:ext uri="{BB962C8B-B14F-4D97-AF65-F5344CB8AC3E}">
        <p14:creationId xmlns:p14="http://schemas.microsoft.com/office/powerpoint/2010/main" val="2905770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BE051-CBF1-5E70-1C35-65DD892F9E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795747-B6E9-25B7-BDC4-9A75610B9A37}"/>
              </a:ext>
            </a:extLst>
          </p:cNvPr>
          <p:cNvSpPr>
            <a:spLocks noGrp="1"/>
          </p:cNvSpPr>
          <p:nvPr>
            <p:ph type="title"/>
          </p:nvPr>
        </p:nvSpPr>
        <p:spPr>
          <a:xfrm>
            <a:off x="2464524" y="764274"/>
            <a:ext cx="10515600" cy="1325563"/>
          </a:xfrm>
        </p:spPr>
        <p:txBody>
          <a:bodyPr/>
          <a:lstStyle/>
          <a:p>
            <a:r>
              <a:rPr lang="en-US" b="1" dirty="0">
                <a:solidFill>
                  <a:schemeClr val="bg1"/>
                </a:solidFill>
                <a:latin typeface="Space Mono" panose="02010509030202000204" pitchFamily="49" charset="77"/>
              </a:rPr>
              <a:t>What’s Next?</a:t>
            </a:r>
          </a:p>
        </p:txBody>
      </p:sp>
      <p:sp>
        <p:nvSpPr>
          <p:cNvPr id="3" name="Content Placeholder 2">
            <a:extLst>
              <a:ext uri="{FF2B5EF4-FFF2-40B4-BE49-F238E27FC236}">
                <a16:creationId xmlns:a16="http://schemas.microsoft.com/office/drawing/2014/main" id="{D277C0E9-AAAB-45D9-91BB-63CF7EF9071F}"/>
              </a:ext>
            </a:extLst>
          </p:cNvPr>
          <p:cNvSpPr>
            <a:spLocks noGrp="1"/>
          </p:cNvSpPr>
          <p:nvPr>
            <p:ph idx="1"/>
          </p:nvPr>
        </p:nvSpPr>
        <p:spPr>
          <a:xfrm>
            <a:off x="289535" y="2351559"/>
            <a:ext cx="7451983" cy="3972650"/>
          </a:xfrm>
        </p:spPr>
        <p:txBody>
          <a:bodyPr>
            <a:normAutofit fontScale="92500" lnSpcReduction="10000"/>
          </a:bodyPr>
          <a:lstStyle/>
          <a:p>
            <a:pPr marL="457200" lvl="1" indent="0">
              <a:buNone/>
            </a:pPr>
            <a:endParaRPr lang="en-US" dirty="0">
              <a:solidFill>
                <a:schemeClr val="bg1"/>
              </a:solidFill>
            </a:endParaRPr>
          </a:p>
          <a:p>
            <a:pPr>
              <a:buFont typeface="Wingdings" pitchFamily="2" charset="2"/>
              <a:buChar char="v"/>
            </a:pPr>
            <a:r>
              <a:rPr lang="en-US" dirty="0">
                <a:solidFill>
                  <a:schemeClr val="bg1"/>
                </a:solidFill>
                <a:latin typeface="Space Mono" panose="02010509030202000204" pitchFamily="49" charset="77"/>
              </a:rPr>
              <a:t>ARC</a:t>
            </a:r>
            <a:r>
              <a:rPr lang="en-US" dirty="0">
                <a:solidFill>
                  <a:schemeClr val="bg1"/>
                </a:solidFill>
                <a:latin typeface="Space Mono" panose="02010509030202000204" pitchFamily="49" charset="77"/>
                <a:sym typeface="Wingdings" pitchFamily="2" charset="2"/>
              </a:rPr>
              <a:t></a:t>
            </a:r>
            <a:r>
              <a:rPr lang="en-US" dirty="0">
                <a:solidFill>
                  <a:schemeClr val="bg1"/>
                </a:solidFill>
                <a:latin typeface="Space Mono" panose="02010509030202000204" pitchFamily="49" charset="77"/>
              </a:rPr>
              <a:t>SPARC privately owned company intending to achieve Q&gt;1!</a:t>
            </a:r>
          </a:p>
          <a:p>
            <a:pPr marL="0" indent="0">
              <a:buNone/>
            </a:pPr>
            <a:endParaRPr lang="en-US" dirty="0">
              <a:solidFill>
                <a:schemeClr val="bg1"/>
              </a:solidFill>
              <a:latin typeface="Space Mono" panose="02010509030202000204" pitchFamily="49" charset="77"/>
            </a:endParaRPr>
          </a:p>
          <a:p>
            <a:pPr>
              <a:buFont typeface="Wingdings" pitchFamily="2" charset="2"/>
              <a:buChar char="v"/>
            </a:pPr>
            <a:r>
              <a:rPr lang="en-US" dirty="0">
                <a:solidFill>
                  <a:schemeClr val="bg1"/>
                </a:solidFill>
                <a:latin typeface="Space Mono" panose="02010509030202000204" pitchFamily="49" charset="77"/>
              </a:rPr>
              <a:t>STEP</a:t>
            </a:r>
            <a:r>
              <a:rPr lang="en-US" dirty="0">
                <a:solidFill>
                  <a:schemeClr val="bg1"/>
                </a:solidFill>
                <a:latin typeface="Space Mono" panose="02010509030202000204" pitchFamily="49" charset="77"/>
                <a:sym typeface="Wingdings" pitchFamily="2" charset="2"/>
              </a:rPr>
              <a:t>The UK’s own project to build a fully functioning powerplant!</a:t>
            </a:r>
          </a:p>
          <a:p>
            <a:pPr>
              <a:buFont typeface="Wingdings" pitchFamily="2" charset="2"/>
              <a:buChar char="v"/>
            </a:pPr>
            <a:endParaRPr lang="en-US" dirty="0">
              <a:solidFill>
                <a:schemeClr val="bg1"/>
              </a:solidFill>
              <a:latin typeface="Space Mono" panose="02010509030202000204" pitchFamily="49" charset="77"/>
              <a:sym typeface="Wingdings" pitchFamily="2" charset="2"/>
            </a:endParaRPr>
          </a:p>
          <a:p>
            <a:pPr>
              <a:buFont typeface="Wingdings" pitchFamily="2" charset="2"/>
              <a:buChar char="v"/>
            </a:pPr>
            <a:r>
              <a:rPr lang="en-US" dirty="0">
                <a:solidFill>
                  <a:schemeClr val="bg1"/>
                </a:solidFill>
                <a:latin typeface="Space Mono" panose="02010509030202000204" pitchFamily="49" charset="77"/>
                <a:sym typeface="Wingdings" pitchFamily="2" charset="2"/>
              </a:rPr>
              <a:t>ITER  building is 85% complete! [3]</a:t>
            </a:r>
            <a:endParaRPr lang="en-US" dirty="0">
              <a:solidFill>
                <a:schemeClr val="bg1"/>
              </a:solidFill>
              <a:latin typeface="Space Mono" panose="02010509030202000204" pitchFamily="49" charset="77"/>
            </a:endParaRPr>
          </a:p>
          <a:p>
            <a:endParaRPr lang="en-US" dirty="0"/>
          </a:p>
        </p:txBody>
      </p:sp>
      <p:sp>
        <p:nvSpPr>
          <p:cNvPr id="5" name="TextBox 4">
            <a:extLst>
              <a:ext uri="{FF2B5EF4-FFF2-40B4-BE49-F238E27FC236}">
                <a16:creationId xmlns:a16="http://schemas.microsoft.com/office/drawing/2014/main" id="{742EB425-0D1F-3F63-5A5C-F0AF17E8D094}"/>
              </a:ext>
            </a:extLst>
          </p:cNvPr>
          <p:cNvSpPr txBox="1"/>
          <p:nvPr/>
        </p:nvSpPr>
        <p:spPr>
          <a:xfrm>
            <a:off x="1591294" y="6139543"/>
            <a:ext cx="184731" cy="369332"/>
          </a:xfrm>
          <a:prstGeom prst="rect">
            <a:avLst/>
          </a:prstGeom>
          <a:noFill/>
        </p:spPr>
        <p:txBody>
          <a:bodyPr wrap="none" rtlCol="0">
            <a:spAutoFit/>
          </a:bodyPr>
          <a:lstStyle/>
          <a:p>
            <a:endParaRPr lang="en-US"/>
          </a:p>
        </p:txBody>
      </p:sp>
      <p:pic>
        <p:nvPicPr>
          <p:cNvPr id="3074" name="Picture 2">
            <a:extLst>
              <a:ext uri="{FF2B5EF4-FFF2-40B4-BE49-F238E27FC236}">
                <a16:creationId xmlns:a16="http://schemas.microsoft.com/office/drawing/2014/main" id="{6C2C4C9A-9A9E-45CC-7C37-277C080D98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18058" y="1"/>
            <a:ext cx="3673942" cy="35014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close-up of a machine&#10;&#10;AI-generated content may be incorrect.">
            <a:extLst>
              <a:ext uri="{FF2B5EF4-FFF2-40B4-BE49-F238E27FC236}">
                <a16:creationId xmlns:a16="http://schemas.microsoft.com/office/drawing/2014/main" id="{1F779DBC-1B5A-8AFE-5538-F6C349CA4F13}"/>
              </a:ext>
            </a:extLst>
          </p:cNvPr>
          <p:cNvPicPr>
            <a:picLocks noChangeAspect="1"/>
          </p:cNvPicPr>
          <p:nvPr/>
        </p:nvPicPr>
        <p:blipFill>
          <a:blip r:embed="rId3"/>
          <a:stretch>
            <a:fillRect/>
          </a:stretch>
        </p:blipFill>
        <p:spPr>
          <a:xfrm>
            <a:off x="8000365" y="3429000"/>
            <a:ext cx="4219007" cy="3079875"/>
          </a:xfrm>
          <a:prstGeom prst="rect">
            <a:avLst/>
          </a:prstGeom>
        </p:spPr>
      </p:pic>
    </p:spTree>
    <p:extLst>
      <p:ext uri="{BB962C8B-B14F-4D97-AF65-F5344CB8AC3E}">
        <p14:creationId xmlns:p14="http://schemas.microsoft.com/office/powerpoint/2010/main" val="1824541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599B3-C581-608F-574C-82EA0EE6FB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EFAD0E-0765-78E3-891E-27B32B4A9227}"/>
              </a:ext>
            </a:extLst>
          </p:cNvPr>
          <p:cNvSpPr>
            <a:spLocks noGrp="1"/>
          </p:cNvSpPr>
          <p:nvPr>
            <p:ph type="title"/>
          </p:nvPr>
        </p:nvSpPr>
        <p:spPr>
          <a:xfrm>
            <a:off x="2481458" y="533791"/>
            <a:ext cx="10515600" cy="1325563"/>
          </a:xfrm>
        </p:spPr>
        <p:txBody>
          <a:bodyPr/>
          <a:lstStyle/>
          <a:p>
            <a:r>
              <a:rPr lang="en-US" b="1" dirty="0">
                <a:solidFill>
                  <a:schemeClr val="bg1"/>
                </a:solidFill>
                <a:latin typeface="Space Mono" panose="02010509030202000204" pitchFamily="49" charset="77"/>
              </a:rPr>
              <a:t>Questions?</a:t>
            </a:r>
          </a:p>
        </p:txBody>
      </p:sp>
      <p:sp>
        <p:nvSpPr>
          <p:cNvPr id="5" name="TextBox 4">
            <a:extLst>
              <a:ext uri="{FF2B5EF4-FFF2-40B4-BE49-F238E27FC236}">
                <a16:creationId xmlns:a16="http://schemas.microsoft.com/office/drawing/2014/main" id="{59484878-319D-6D2C-07A1-08167A7F7375}"/>
              </a:ext>
            </a:extLst>
          </p:cNvPr>
          <p:cNvSpPr txBox="1"/>
          <p:nvPr/>
        </p:nvSpPr>
        <p:spPr>
          <a:xfrm>
            <a:off x="1591294" y="6139543"/>
            <a:ext cx="184731" cy="369332"/>
          </a:xfrm>
          <a:prstGeom prst="rect">
            <a:avLst/>
          </a:prstGeom>
          <a:noFill/>
        </p:spPr>
        <p:txBody>
          <a:bodyPr wrap="none" rtlCol="0">
            <a:spAutoFit/>
          </a:bodyPr>
          <a:lstStyle/>
          <a:p>
            <a:endParaRPr lang="en-US"/>
          </a:p>
        </p:txBody>
      </p:sp>
      <p:pic>
        <p:nvPicPr>
          <p:cNvPr id="9" name="Graphic 8" descr="Question Mark with solid fill">
            <a:extLst>
              <a:ext uri="{FF2B5EF4-FFF2-40B4-BE49-F238E27FC236}">
                <a16:creationId xmlns:a16="http://schemas.microsoft.com/office/drawing/2014/main" id="{EC90B335-9330-9821-5F13-723BE5048A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67516" y="2252467"/>
            <a:ext cx="4071742" cy="4071742"/>
          </a:xfrm>
          <a:prstGeom prst="rect">
            <a:avLst/>
          </a:prstGeom>
        </p:spPr>
      </p:pic>
    </p:spTree>
    <p:extLst>
      <p:ext uri="{BB962C8B-B14F-4D97-AF65-F5344CB8AC3E}">
        <p14:creationId xmlns:p14="http://schemas.microsoft.com/office/powerpoint/2010/main" val="2013096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623E5-7CAC-91A6-1A4C-E20BACD9D6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6FF8E-5677-C4DB-EE88-A5A8C69F69E0}"/>
              </a:ext>
            </a:extLst>
          </p:cNvPr>
          <p:cNvSpPr>
            <a:spLocks noGrp="1"/>
          </p:cNvSpPr>
          <p:nvPr>
            <p:ph type="title"/>
          </p:nvPr>
        </p:nvSpPr>
        <p:spPr>
          <a:xfrm>
            <a:off x="2345992" y="0"/>
            <a:ext cx="10515600" cy="1325563"/>
          </a:xfrm>
        </p:spPr>
        <p:txBody>
          <a:bodyPr/>
          <a:lstStyle/>
          <a:p>
            <a:r>
              <a:rPr lang="en-US" b="1" dirty="0">
                <a:solidFill>
                  <a:schemeClr val="bg1"/>
                </a:solidFill>
                <a:latin typeface="Space Mono" panose="02010509030202000204" pitchFamily="49" charset="77"/>
              </a:rPr>
              <a:t>Recap of current course plan</a:t>
            </a:r>
          </a:p>
        </p:txBody>
      </p:sp>
      <p:sp>
        <p:nvSpPr>
          <p:cNvPr id="3" name="Content Placeholder 2">
            <a:extLst>
              <a:ext uri="{FF2B5EF4-FFF2-40B4-BE49-F238E27FC236}">
                <a16:creationId xmlns:a16="http://schemas.microsoft.com/office/drawing/2014/main" id="{20FC1813-B4EC-6015-A407-611C3A28D1A4}"/>
              </a:ext>
            </a:extLst>
          </p:cNvPr>
          <p:cNvSpPr>
            <a:spLocks noGrp="1"/>
          </p:cNvSpPr>
          <p:nvPr>
            <p:ph idx="1"/>
          </p:nvPr>
        </p:nvSpPr>
        <p:spPr>
          <a:xfrm>
            <a:off x="297057" y="2433638"/>
            <a:ext cx="11655457" cy="5237162"/>
          </a:xfrm>
        </p:spPr>
        <p:txBody>
          <a:bodyPr>
            <a:normAutofit/>
          </a:bodyPr>
          <a:lstStyle/>
          <a:p>
            <a:pPr>
              <a:buFont typeface="Wingdings" pitchFamily="2" charset="2"/>
              <a:buChar char="v"/>
            </a:pPr>
            <a:r>
              <a:rPr lang="en-GB" dirty="0">
                <a:solidFill>
                  <a:schemeClr val="bg1"/>
                </a:solidFill>
                <a:latin typeface="Space Mono" panose="02010509030202000204" pitchFamily="49" charset="77"/>
              </a:rPr>
              <a:t>Introduction </a:t>
            </a:r>
          </a:p>
          <a:p>
            <a:pPr>
              <a:buFont typeface="Wingdings" pitchFamily="2" charset="2"/>
              <a:buChar char="v"/>
            </a:pPr>
            <a:r>
              <a:rPr lang="en-GB" dirty="0">
                <a:solidFill>
                  <a:schemeClr val="bg1"/>
                </a:solidFill>
                <a:latin typeface="Space Mono" panose="02010509030202000204" pitchFamily="49" charset="77"/>
              </a:rPr>
              <a:t>Plasma Physics </a:t>
            </a:r>
          </a:p>
          <a:p>
            <a:pPr>
              <a:buFont typeface="Wingdings" pitchFamily="2" charset="2"/>
              <a:buChar char="v"/>
            </a:pPr>
            <a:r>
              <a:rPr lang="en-GB" dirty="0">
                <a:solidFill>
                  <a:schemeClr val="bg1"/>
                </a:solidFill>
                <a:latin typeface="Space Mono" panose="02010509030202000204" pitchFamily="49" charset="77"/>
              </a:rPr>
              <a:t>Reactor Design: Tokamak</a:t>
            </a:r>
          </a:p>
          <a:p>
            <a:pPr>
              <a:buFont typeface="Wingdings" pitchFamily="2" charset="2"/>
              <a:buChar char="v"/>
            </a:pPr>
            <a:r>
              <a:rPr lang="en-GB" dirty="0">
                <a:solidFill>
                  <a:schemeClr val="bg1"/>
                </a:solidFill>
                <a:latin typeface="Space Mono" panose="02010509030202000204" pitchFamily="49" charset="77"/>
              </a:rPr>
              <a:t>Reactor Design: Other</a:t>
            </a:r>
          </a:p>
          <a:p>
            <a:pPr>
              <a:buFont typeface="Wingdings" pitchFamily="2" charset="2"/>
              <a:buChar char="v"/>
            </a:pPr>
            <a:r>
              <a:rPr lang="en-GB" dirty="0">
                <a:solidFill>
                  <a:schemeClr val="bg1"/>
                </a:solidFill>
                <a:latin typeface="Space Mono" panose="02010509030202000204" pitchFamily="49" charset="77"/>
              </a:rPr>
              <a:t>Diagnostics </a:t>
            </a:r>
          </a:p>
          <a:p>
            <a:pPr>
              <a:buFont typeface="Wingdings" pitchFamily="2" charset="2"/>
              <a:buChar char="v"/>
            </a:pPr>
            <a:r>
              <a:rPr lang="en-GB" dirty="0">
                <a:solidFill>
                  <a:schemeClr val="bg1"/>
                </a:solidFill>
                <a:latin typeface="Space Mono" panose="02010509030202000204" pitchFamily="49" charset="77"/>
              </a:rPr>
              <a:t>Tritium Breeding</a:t>
            </a:r>
          </a:p>
          <a:p>
            <a:pPr>
              <a:buFont typeface="Wingdings" pitchFamily="2" charset="2"/>
              <a:buChar char="v"/>
            </a:pPr>
            <a:endParaRPr lang="en-GB" dirty="0">
              <a:solidFill>
                <a:schemeClr val="bg1"/>
              </a:solidFill>
              <a:latin typeface="Space Mono" panose="02010509030202000204" pitchFamily="49" charset="77"/>
            </a:endParaRPr>
          </a:p>
          <a:p>
            <a:pPr marL="0" indent="0">
              <a:buNone/>
            </a:pPr>
            <a:r>
              <a:rPr lang="en-US" dirty="0">
                <a:solidFill>
                  <a:schemeClr val="bg1"/>
                </a:solidFill>
                <a:latin typeface="Space Mono" panose="02010509030202000204" pitchFamily="49" charset="77"/>
              </a:rPr>
              <a:t>Let me know if there are any changes or additions you would like to make.</a:t>
            </a:r>
          </a:p>
        </p:txBody>
      </p:sp>
      <p:sp>
        <p:nvSpPr>
          <p:cNvPr id="5" name="TextBox 4">
            <a:extLst>
              <a:ext uri="{FF2B5EF4-FFF2-40B4-BE49-F238E27FC236}">
                <a16:creationId xmlns:a16="http://schemas.microsoft.com/office/drawing/2014/main" id="{B5A4715A-1A45-76AB-CE80-4AC002A7DD81}"/>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38374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7618C-B6B3-500F-5845-44ADD76E17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9C8FE-5088-8B99-2C04-9E97A69B43E3}"/>
              </a:ext>
            </a:extLst>
          </p:cNvPr>
          <p:cNvSpPr>
            <a:spLocks noGrp="1"/>
          </p:cNvSpPr>
          <p:nvPr>
            <p:ph type="title"/>
          </p:nvPr>
        </p:nvSpPr>
        <p:spPr>
          <a:xfrm>
            <a:off x="2549192" y="880534"/>
            <a:ext cx="10515600" cy="1325563"/>
          </a:xfrm>
        </p:spPr>
        <p:txBody>
          <a:bodyPr/>
          <a:lstStyle/>
          <a:p>
            <a:r>
              <a:rPr lang="en-US" b="1" dirty="0">
                <a:solidFill>
                  <a:schemeClr val="bg1"/>
                </a:solidFill>
                <a:latin typeface="Space Mono" panose="02010509030202000204" pitchFamily="49" charset="77"/>
              </a:rPr>
              <a:t>MancheSTAR</a:t>
            </a:r>
          </a:p>
        </p:txBody>
      </p:sp>
      <p:sp>
        <p:nvSpPr>
          <p:cNvPr id="3" name="Content Placeholder 2">
            <a:extLst>
              <a:ext uri="{FF2B5EF4-FFF2-40B4-BE49-F238E27FC236}">
                <a16:creationId xmlns:a16="http://schemas.microsoft.com/office/drawing/2014/main" id="{E50062FC-7651-32E8-F5E4-72AA4C2DFB8C}"/>
              </a:ext>
            </a:extLst>
          </p:cNvPr>
          <p:cNvSpPr>
            <a:spLocks noGrp="1"/>
          </p:cNvSpPr>
          <p:nvPr>
            <p:ph idx="1"/>
          </p:nvPr>
        </p:nvSpPr>
        <p:spPr>
          <a:xfrm>
            <a:off x="625824" y="2756448"/>
            <a:ext cx="10515600" cy="4351338"/>
          </a:xfrm>
        </p:spPr>
        <p:txBody>
          <a:bodyPr>
            <a:normAutofit/>
          </a:bodyPr>
          <a:lstStyle/>
          <a:p>
            <a:pPr>
              <a:buFont typeface="Wingdings" pitchFamily="2" charset="2"/>
              <a:buChar char="v"/>
            </a:pPr>
            <a:r>
              <a:rPr lang="en-GB" sz="3600" dirty="0">
                <a:solidFill>
                  <a:schemeClr val="bg1"/>
                </a:solidFill>
                <a:latin typeface="Space Mono" panose="02010509030202000204" pitchFamily="49" charset="77"/>
              </a:rPr>
              <a:t>Jet Trip </a:t>
            </a:r>
          </a:p>
          <a:p>
            <a:pPr>
              <a:buFont typeface="Wingdings" pitchFamily="2" charset="2"/>
              <a:buChar char="v"/>
            </a:pPr>
            <a:r>
              <a:rPr lang="en-GB" sz="3600" dirty="0">
                <a:solidFill>
                  <a:schemeClr val="bg1"/>
                </a:solidFill>
                <a:latin typeface="Space Mono" panose="02010509030202000204" pitchFamily="49" charset="77"/>
              </a:rPr>
              <a:t>Fusion Careers Workshop</a:t>
            </a:r>
          </a:p>
          <a:p>
            <a:pPr>
              <a:buFont typeface="Wingdings" pitchFamily="2" charset="2"/>
              <a:buChar char="v"/>
            </a:pPr>
            <a:r>
              <a:rPr lang="en-GB" sz="3600" dirty="0">
                <a:solidFill>
                  <a:schemeClr val="bg1"/>
                </a:solidFill>
                <a:latin typeface="Space Mono" panose="02010509030202000204" pitchFamily="49" charset="77"/>
              </a:rPr>
              <a:t>Engineering Academy </a:t>
            </a:r>
          </a:p>
          <a:p>
            <a:pPr>
              <a:buFont typeface="Wingdings" pitchFamily="2" charset="2"/>
              <a:buChar char="v"/>
            </a:pPr>
            <a:r>
              <a:rPr lang="en-GB" sz="3600" dirty="0">
                <a:solidFill>
                  <a:schemeClr val="bg1"/>
                </a:solidFill>
                <a:latin typeface="Space Mono" panose="02010509030202000204" pitchFamily="49" charset="77"/>
              </a:rPr>
              <a:t>Women in Fusion </a:t>
            </a:r>
          </a:p>
          <a:p>
            <a:pPr>
              <a:buFont typeface="Wingdings" pitchFamily="2" charset="2"/>
              <a:buChar char="v"/>
            </a:pPr>
            <a:endParaRPr lang="en-GB" sz="3600" dirty="0">
              <a:solidFill>
                <a:schemeClr val="bg1"/>
              </a:solidFill>
              <a:latin typeface="Space Mono" panose="02010509030202000204" pitchFamily="49" charset="77"/>
            </a:endParaRPr>
          </a:p>
          <a:p>
            <a:pPr marL="0" indent="0">
              <a:buNone/>
            </a:pPr>
            <a:endParaRPr lang="en-US" sz="3600" dirty="0">
              <a:solidFill>
                <a:schemeClr val="bg1"/>
              </a:solidFill>
              <a:latin typeface="Space Mono" panose="02010509030202000204" pitchFamily="49" charset="77"/>
            </a:endParaRPr>
          </a:p>
        </p:txBody>
      </p:sp>
      <p:sp>
        <p:nvSpPr>
          <p:cNvPr id="5" name="TextBox 4">
            <a:extLst>
              <a:ext uri="{FF2B5EF4-FFF2-40B4-BE49-F238E27FC236}">
                <a16:creationId xmlns:a16="http://schemas.microsoft.com/office/drawing/2014/main" id="{9E2EB16B-A6AE-0254-B642-6F79A7FE4E33}"/>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513143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3D6D4-0633-EA6B-5E0A-1B9B2FA2CBC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BF9F21-2B62-A1A4-46C3-D0D0DEC6AFE5}"/>
              </a:ext>
            </a:extLst>
          </p:cNvPr>
          <p:cNvSpPr>
            <a:spLocks noGrp="1"/>
          </p:cNvSpPr>
          <p:nvPr>
            <p:ph type="subTitle" idx="1"/>
          </p:nvPr>
        </p:nvSpPr>
        <p:spPr>
          <a:xfrm>
            <a:off x="1202725" y="1187867"/>
            <a:ext cx="10989275" cy="2760090"/>
          </a:xfrm>
        </p:spPr>
        <p:txBody>
          <a:bodyPr>
            <a:normAutofit/>
          </a:bodyPr>
          <a:lstStyle/>
          <a:p>
            <a:r>
              <a:rPr lang="en-GB" sz="4400" b="1" dirty="0">
                <a:solidFill>
                  <a:schemeClr val="bg1"/>
                </a:solidFill>
                <a:latin typeface="Space Mono" panose="02010509030202000204" pitchFamily="49" charset="77"/>
              </a:rPr>
              <a:t>Thank you For Listening!</a:t>
            </a:r>
          </a:p>
          <a:p>
            <a:endParaRPr lang="en-GB" sz="4400" dirty="0">
              <a:solidFill>
                <a:schemeClr val="bg1"/>
              </a:solidFill>
            </a:endParaRPr>
          </a:p>
          <a:p>
            <a:endParaRPr lang="en-GB" sz="4400" dirty="0">
              <a:solidFill>
                <a:schemeClr val="bg1"/>
              </a:solidFill>
            </a:endParaRPr>
          </a:p>
          <a:p>
            <a:endParaRPr lang="en-GB" sz="1400" dirty="0">
              <a:solidFill>
                <a:schemeClr val="bg1"/>
              </a:solidFill>
            </a:endParaRPr>
          </a:p>
        </p:txBody>
      </p:sp>
      <p:pic>
        <p:nvPicPr>
          <p:cNvPr id="4" name="Picture 3" descr="A person in a garment&#10;&#10;AI-generated content may be incorrect.">
            <a:extLst>
              <a:ext uri="{FF2B5EF4-FFF2-40B4-BE49-F238E27FC236}">
                <a16:creationId xmlns:a16="http://schemas.microsoft.com/office/drawing/2014/main" id="{B627F427-4A50-9A3F-E033-C119D1C2E048}"/>
              </a:ext>
            </a:extLst>
          </p:cNvPr>
          <p:cNvPicPr>
            <a:picLocks noChangeAspect="1"/>
          </p:cNvPicPr>
          <p:nvPr/>
        </p:nvPicPr>
        <p:blipFill>
          <a:blip r:embed="rId2"/>
          <a:stretch>
            <a:fillRect/>
          </a:stretch>
        </p:blipFill>
        <p:spPr>
          <a:xfrm>
            <a:off x="3137648" y="2202385"/>
            <a:ext cx="6562164" cy="4523705"/>
          </a:xfrm>
          <a:prstGeom prst="rect">
            <a:avLst/>
          </a:prstGeom>
        </p:spPr>
      </p:pic>
    </p:spTree>
    <p:extLst>
      <p:ext uri="{BB962C8B-B14F-4D97-AF65-F5344CB8AC3E}">
        <p14:creationId xmlns:p14="http://schemas.microsoft.com/office/powerpoint/2010/main" val="3723390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60223-DFD1-DF90-FAC4-DC5736C0E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3F32A1-599F-A96A-9254-0AFEBC08BA06}"/>
              </a:ext>
            </a:extLst>
          </p:cNvPr>
          <p:cNvSpPr>
            <a:spLocks noGrp="1"/>
          </p:cNvSpPr>
          <p:nvPr>
            <p:ph type="title"/>
          </p:nvPr>
        </p:nvSpPr>
        <p:spPr>
          <a:xfrm>
            <a:off x="2532258" y="863600"/>
            <a:ext cx="10515600" cy="1325563"/>
          </a:xfrm>
        </p:spPr>
        <p:txBody>
          <a:bodyPr/>
          <a:lstStyle/>
          <a:p>
            <a:r>
              <a:rPr lang="en-US" b="1" dirty="0">
                <a:solidFill>
                  <a:schemeClr val="bg1"/>
                </a:solidFill>
                <a:latin typeface="Space Mono" panose="02010509030202000204" pitchFamily="49" charset="77"/>
              </a:rPr>
              <a:t>References</a:t>
            </a:r>
          </a:p>
        </p:txBody>
      </p:sp>
      <p:sp>
        <p:nvSpPr>
          <p:cNvPr id="3" name="Content Placeholder 2">
            <a:extLst>
              <a:ext uri="{FF2B5EF4-FFF2-40B4-BE49-F238E27FC236}">
                <a16:creationId xmlns:a16="http://schemas.microsoft.com/office/drawing/2014/main" id="{52A04471-1912-B49D-1684-27BC970BB50C}"/>
              </a:ext>
            </a:extLst>
          </p:cNvPr>
          <p:cNvSpPr>
            <a:spLocks noGrp="1"/>
          </p:cNvSpPr>
          <p:nvPr>
            <p:ph idx="1"/>
          </p:nvPr>
        </p:nvSpPr>
        <p:spPr>
          <a:xfrm>
            <a:off x="0" y="3010838"/>
            <a:ext cx="12192000" cy="4351338"/>
          </a:xfrm>
        </p:spPr>
        <p:txBody>
          <a:bodyPr>
            <a:normAutofit/>
          </a:bodyPr>
          <a:lstStyle/>
          <a:p>
            <a:r>
              <a:rPr lang="en-US" dirty="0">
                <a:solidFill>
                  <a:schemeClr val="bg1"/>
                </a:solidFill>
                <a:latin typeface="Space Mono" panose="02010509030202000204" pitchFamily="49" charset="77"/>
              </a:rPr>
              <a:t>[1] IAEA, M. Kikuchi, K. Lackner, M.Q. Tran, Fusion Physics, Vienna, 2012</a:t>
            </a:r>
          </a:p>
          <a:p>
            <a:r>
              <a:rPr lang="en-US" dirty="0">
                <a:solidFill>
                  <a:schemeClr val="bg1"/>
                </a:solidFill>
                <a:latin typeface="Space Mono" panose="02010509030202000204" pitchFamily="49" charset="77"/>
              </a:rPr>
              <a:t>[2] B.R.Martin, G. Shaw, Nuclear and Particle Physics, Wiley, 3</a:t>
            </a:r>
            <a:r>
              <a:rPr lang="en-US" baseline="30000" dirty="0">
                <a:solidFill>
                  <a:schemeClr val="bg1"/>
                </a:solidFill>
                <a:latin typeface="Space Mono" panose="02010509030202000204" pitchFamily="49" charset="77"/>
              </a:rPr>
              <a:t>rd</a:t>
            </a:r>
            <a:r>
              <a:rPr lang="en-US" dirty="0">
                <a:solidFill>
                  <a:schemeClr val="bg1"/>
                </a:solidFill>
                <a:latin typeface="Space Mono" panose="02010509030202000204" pitchFamily="49" charset="77"/>
              </a:rPr>
              <a:t> edition, 2019</a:t>
            </a:r>
          </a:p>
          <a:p>
            <a:r>
              <a:rPr lang="en-US" dirty="0">
                <a:solidFill>
                  <a:schemeClr val="bg1"/>
                </a:solidFill>
                <a:latin typeface="Space Mono" panose="02010509030202000204" pitchFamily="49" charset="77"/>
              </a:rPr>
              <a:t>[3] ITER website, accessed, 11/09/2026, </a:t>
            </a:r>
            <a:r>
              <a:rPr lang="en-US" dirty="0">
                <a:solidFill>
                  <a:schemeClr val="bg1"/>
                </a:solidFill>
                <a:latin typeface="Space Mono" panose="02010509030202000204" pitchFamily="49" charset="77"/>
                <a:hlinkClick r:id="rId2">
                  <a:extLst>
                    <a:ext uri="{A12FA001-AC4F-418D-AE19-62706E023703}">
                      <ahyp:hlinkClr xmlns:ahyp="http://schemas.microsoft.com/office/drawing/2018/hyperlinkcolor" val="tx"/>
                    </a:ext>
                  </a:extLst>
                </a:hlinkClick>
              </a:rPr>
              <a:t>https://www.iter.org/node/20687/building-works-required-first-plasma-are-85-complete</a:t>
            </a:r>
            <a:r>
              <a:rPr lang="en-US" dirty="0">
                <a:solidFill>
                  <a:schemeClr val="bg1"/>
                </a:solidFill>
                <a:latin typeface="Space Mono" panose="02010509030202000204" pitchFamily="49" charset="77"/>
              </a:rPr>
              <a:t> </a:t>
            </a:r>
          </a:p>
          <a:p>
            <a:endParaRPr lang="en-US" dirty="0">
              <a:solidFill>
                <a:schemeClr val="bg1"/>
              </a:solidFill>
            </a:endParaRPr>
          </a:p>
        </p:txBody>
      </p:sp>
      <p:sp>
        <p:nvSpPr>
          <p:cNvPr id="5" name="TextBox 4">
            <a:extLst>
              <a:ext uri="{FF2B5EF4-FFF2-40B4-BE49-F238E27FC236}">
                <a16:creationId xmlns:a16="http://schemas.microsoft.com/office/drawing/2014/main" id="{2EE126BA-4D1E-93CD-190C-625156FDDD34}"/>
              </a:ext>
            </a:extLst>
          </p:cNvPr>
          <p:cNvSpPr txBox="1"/>
          <p:nvPr/>
        </p:nvSpPr>
        <p:spPr>
          <a:xfrm>
            <a:off x="1591294" y="6139543"/>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547309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ncheSTAR 2026 Lecture 1" id="{5E73AFEA-6C96-B74B-899B-22E1F74F5F87}" vid="{1B6F6679-CADE-204F-AD30-8FD60CD2F9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20368</TotalTime>
  <Words>960</Words>
  <Application>Microsoft Macintosh PowerPoint</Application>
  <PresentationFormat>Widescreen</PresentationFormat>
  <Paragraphs>157</Paragraphs>
  <Slides>27</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Aptos</vt:lpstr>
      <vt:lpstr>Aptos Display</vt:lpstr>
      <vt:lpstr>Arial</vt:lpstr>
      <vt:lpstr>Cambria Math</vt:lpstr>
      <vt:lpstr>Space Mono</vt:lpstr>
      <vt:lpstr>Wingdings</vt:lpstr>
      <vt:lpstr>Office Theme</vt:lpstr>
      <vt:lpstr>PowerPoint Presentation</vt:lpstr>
      <vt:lpstr>Who am I?</vt:lpstr>
      <vt:lpstr>Disclaimer </vt:lpstr>
      <vt:lpstr>Aim of the Lecture Series</vt:lpstr>
      <vt:lpstr>Current Plan </vt:lpstr>
      <vt:lpstr>External/Other speakers</vt:lpstr>
      <vt:lpstr>Enough about me…</vt:lpstr>
      <vt:lpstr>Let's start at the beginning</vt:lpstr>
      <vt:lpstr>Quick Calculation</vt:lpstr>
      <vt:lpstr>Binding Energy against Nucleon</vt:lpstr>
      <vt:lpstr>Electrostatic Repulsion!</vt:lpstr>
      <vt:lpstr>Confinement </vt:lpstr>
      <vt:lpstr>The Sun</vt:lpstr>
      <vt:lpstr>I have a Confession…</vt:lpstr>
      <vt:lpstr>The recipe </vt:lpstr>
      <vt:lpstr>Cross section against Energy </vt:lpstr>
      <vt:lpstr>The D-T reaction</vt:lpstr>
      <vt:lpstr>Hurdles </vt:lpstr>
      <vt:lpstr>A brief History of Fusion (For Power)</vt:lpstr>
      <vt:lpstr>Current Fusion Power Plants</vt:lpstr>
      <vt:lpstr>But why?</vt:lpstr>
      <vt:lpstr>What’s Next?</vt:lpstr>
      <vt:lpstr>Questions?</vt:lpstr>
      <vt:lpstr>Recap of current course plan</vt:lpstr>
      <vt:lpstr>MancheSTAR</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Oscar van Huet Lindeman</dc:creator>
  <cp:lastModifiedBy>Oscar van Huet Lindeman</cp:lastModifiedBy>
  <cp:revision>3</cp:revision>
  <dcterms:created xsi:type="dcterms:W3CDTF">2026-09-21T13:52:46Z</dcterms:created>
  <dcterms:modified xsi:type="dcterms:W3CDTF">2026-10-06T13:31:40Z</dcterms:modified>
</cp:coreProperties>
</file>